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</p:sldMasterIdLst>
  <p:notesMasterIdLst>
    <p:notesMasterId r:id="rId46"/>
  </p:notesMasterIdLst>
  <p:handoutMasterIdLst>
    <p:handoutMasterId r:id="rId47"/>
  </p:handoutMasterIdLst>
  <p:sldIdLst>
    <p:sldId id="386" r:id="rId2"/>
    <p:sldId id="259" r:id="rId3"/>
    <p:sldId id="267" r:id="rId4"/>
    <p:sldId id="365" r:id="rId5"/>
    <p:sldId id="363" r:id="rId6"/>
    <p:sldId id="270" r:id="rId7"/>
    <p:sldId id="337" r:id="rId8"/>
    <p:sldId id="387" r:id="rId9"/>
    <p:sldId id="273" r:id="rId10"/>
    <p:sldId id="306" r:id="rId11"/>
    <p:sldId id="275" r:id="rId12"/>
    <p:sldId id="344" r:id="rId13"/>
    <p:sldId id="345" r:id="rId14"/>
    <p:sldId id="347" r:id="rId15"/>
    <p:sldId id="372" r:id="rId16"/>
    <p:sldId id="348" r:id="rId17"/>
    <p:sldId id="349" r:id="rId18"/>
    <p:sldId id="373" r:id="rId19"/>
    <p:sldId id="307" r:id="rId20"/>
    <p:sldId id="310" r:id="rId21"/>
    <p:sldId id="374" r:id="rId22"/>
    <p:sldId id="277" r:id="rId23"/>
    <p:sldId id="279" r:id="rId24"/>
    <p:sldId id="377" r:id="rId25"/>
    <p:sldId id="376" r:id="rId26"/>
    <p:sldId id="378" r:id="rId27"/>
    <p:sldId id="312" r:id="rId28"/>
    <p:sldId id="313" r:id="rId29"/>
    <p:sldId id="314" r:id="rId30"/>
    <p:sldId id="315" r:id="rId31"/>
    <p:sldId id="281" r:id="rId32"/>
    <p:sldId id="379" r:id="rId33"/>
    <p:sldId id="380" r:id="rId34"/>
    <p:sldId id="286" r:id="rId35"/>
    <p:sldId id="287" r:id="rId36"/>
    <p:sldId id="383" r:id="rId37"/>
    <p:sldId id="384" r:id="rId38"/>
    <p:sldId id="289" r:id="rId39"/>
    <p:sldId id="385" r:id="rId40"/>
    <p:sldId id="290" r:id="rId41"/>
    <p:sldId id="321" r:id="rId42"/>
    <p:sldId id="295" r:id="rId43"/>
    <p:sldId id="381" r:id="rId44"/>
    <p:sldId id="291" r:id="rId45"/>
  </p:sldIdLst>
  <p:sldSz cx="9144000" cy="6858000" type="screen4x3"/>
  <p:notesSz cx="6858000" cy="91440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1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anna" initials="T" lastIdx="27" clrIdx="0"/>
  <p:cmAuthor id="1" name="Windows User" initials="JD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3399"/>
    <a:srgbClr val="990099"/>
    <a:srgbClr val="336699"/>
    <a:srgbClr val="00709A"/>
    <a:srgbClr val="666699"/>
    <a:srgbClr val="996633"/>
    <a:srgbClr val="CC9900"/>
    <a:srgbClr val="99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0" autoAdjust="0"/>
    <p:restoredTop sz="96803" autoAdjust="0"/>
  </p:normalViewPr>
  <p:slideViewPr>
    <p:cSldViewPr>
      <p:cViewPr varScale="1">
        <p:scale>
          <a:sx n="91" d="100"/>
          <a:sy n="91" d="100"/>
        </p:scale>
        <p:origin x="924" y="48"/>
      </p:cViewPr>
      <p:guideLst>
        <p:guide orient="horz" pos="912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7" d="100"/>
        <a:sy n="197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186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924CDA8C-3B35-48FA-AA10-A35E27062C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97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7149965-E56F-42B2-A9E4-33A658A2E0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9871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atch.wliw.org/program/business-ethics-21st-century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.org/wgbh/americanexperience/films/ccc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blogs/schumpeter/2012/01/consumer-financial-protection-bureau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0NkGtNU_9w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roomfordebate/2012/02/22/beyond-race-in-affirmative-action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aglawcenter.org/assets/crs/RL33426.pdf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.seattletimes.nwsource.com/archive/?date=20000806&amp;slug=4035697" TargetMode="External"/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nytimes.com/roomfordebate/2011/10/03/what-are-the-risks-of-the-keystone-xl-pipeline-project" TargetMode="Externa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7066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79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350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/>
              <a:t>Additional Resources</a:t>
            </a:r>
          </a:p>
          <a:p>
            <a:endParaRPr lang="en-US" dirty="0"/>
          </a:p>
          <a:p>
            <a:r>
              <a:rPr lang="en-US" dirty="0" smtClean="0"/>
              <a:t>PBS Video about Business Ethics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</a:p>
          <a:p>
            <a:r>
              <a:rPr lang="en-US" dirty="0" smtClean="0">
                <a:hlinkClick r:id="rId3"/>
              </a:rPr>
              <a:t>http://watch.wliw.org/program/business-ethics-21st-century/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In a new 30-minute documentary, William F. Baker leads a timely discussion about the future of American corporations and how they are redefining their approach to achieving success.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27:04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11/1/09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845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207F62-E065-4074-9C94-B1299AD6CA57}" type="slidenum">
              <a:rPr lang="en-US" sz="1200"/>
              <a:pPr algn="r"/>
              <a:t>5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18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374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81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6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59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688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01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544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61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12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30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385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88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511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PBS film about the Civilian Conservation</a:t>
            </a:r>
            <a:r>
              <a:rPr lang="en-US" baseline="0" dirty="0" smtClean="0">
                <a:latin typeface="Times New Roman" pitchFamily="18" charset="0"/>
              </a:rPr>
              <a:t> Corps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http://www.pbs.org/wgbh/americanexperience/films/ccc/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01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</a:t>
            </a:r>
            <a:r>
              <a:rPr lang="en-US" u="sng" dirty="0" smtClean="0"/>
              <a:t>Resources</a:t>
            </a:r>
          </a:p>
          <a:p>
            <a:endParaRPr lang="en-US" u="sng" dirty="0"/>
          </a:p>
          <a:p>
            <a:r>
              <a:rPr lang="en-US" i="1" dirty="0" smtClean="0"/>
              <a:t>Economist</a:t>
            </a:r>
            <a:r>
              <a:rPr lang="en-US" i="1" baseline="0" dirty="0" smtClean="0"/>
              <a:t> </a:t>
            </a:r>
            <a:r>
              <a:rPr lang="en-US" baseline="0" dirty="0" smtClean="0"/>
              <a:t>article on The Consumer Financial Protection Bureau</a:t>
            </a:r>
          </a:p>
          <a:p>
            <a:r>
              <a:rPr lang="en-US" dirty="0" smtClean="0">
                <a:hlinkClick r:id="rId3"/>
              </a:rPr>
              <a:t>http://www.economist.com/blogs/schumpeter/2012/01/consumer-financial-protection-bureau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918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</a:t>
            </a:r>
            <a:r>
              <a:rPr lang="en-US" u="sng" dirty="0" smtClean="0"/>
              <a:t>Resources</a:t>
            </a:r>
          </a:p>
          <a:p>
            <a:pPr eaLnBrk="1" hangingPunct="1"/>
            <a:endParaRPr lang="en-US" u="sng" dirty="0"/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Overview of Corporate Social Responsibility from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Prof. Thomas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Beschorner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, University of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St.Gallen</a:t>
            </a:r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hlinkClick r:id="rId3"/>
              </a:rPr>
              <a:t>http://www.youtube.com/watch?v=E0NkGtNU_9w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5458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843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202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33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80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688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3186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3800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47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487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338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823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NY Times Room for Debate on</a:t>
            </a:r>
            <a:r>
              <a:rPr lang="en-US" baseline="0" dirty="0" smtClean="0">
                <a:latin typeface="Times New Roman" pitchFamily="18" charset="0"/>
              </a:rPr>
              <a:t> Affirmative Action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http://www.nytimes.com/roomfordebate/2012/02/22/beyond-race-in-affirmative-action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7019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35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025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201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5027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210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Congressional</a:t>
            </a:r>
            <a:r>
              <a:rPr lang="en-US" baseline="0" dirty="0" smtClean="0">
                <a:latin typeface="Times New Roman" pitchFamily="18" charset="0"/>
              </a:rPr>
              <a:t> Research Service (Library of Congress) report on the Superfund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http://www.nationalaglawcenter.org/assets/crs/RL33426.pdf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747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010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858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 smtClean="0"/>
          </a:p>
          <a:p>
            <a:r>
              <a:rPr lang="en-US" dirty="0" smtClean="0"/>
              <a:t>Spotted Owl Controversy</a:t>
            </a:r>
          </a:p>
          <a:p>
            <a:r>
              <a:rPr lang="en-US" dirty="0" smtClean="0">
                <a:hlinkClick r:id="rId3"/>
              </a:rPr>
              <a:t>http://community.seattletimes.nwsource.com/archive/?date=20000806&amp;slug=4035697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Room for Debate – Keystone Pipeline</a:t>
            </a:r>
          </a:p>
          <a:p>
            <a:r>
              <a:rPr lang="en-US" dirty="0" smtClean="0">
                <a:hlinkClick r:id="rId4"/>
              </a:rPr>
              <a:t>http://www.nytimes.com/roomfordebate/2011/10/03/what-are-the-risks-of-the-keystone-xl-pipeline-project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149965-E56F-42B2-A9E4-33A658A2E0C1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5998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6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</a:t>
            </a:r>
            <a:r>
              <a:rPr lang="en-US" sz="900" baseline="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err="1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  <a:endParaRPr lang="en-US" sz="9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38100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0" spc="-510" dirty="0" smtClean="0">
                <a:solidFill>
                  <a:schemeClr val="bg1"/>
                </a:solidFill>
                <a:latin typeface="Lucida Sans"/>
                <a:cs typeface="Lucida Sans"/>
              </a:rPr>
              <a:t>2</a:t>
            </a:r>
            <a:endParaRPr lang="en-US" sz="6000" b="0" i="0" spc="-510" dirty="0">
              <a:solidFill>
                <a:schemeClr val="bg1"/>
              </a:solidFill>
              <a:latin typeface="Lucida Sans"/>
              <a:cs typeface="Lucida Sans"/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A2new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32857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  <a:endParaRPr lang="en-US" sz="900" b="0" i="0" kern="0" spc="0" dirty="0">
              <a:solidFill>
                <a:schemeClr val="bg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32857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  <a:endParaRPr lang="en-US" sz="900" b="0" i="0" kern="0" spc="0" dirty="0">
              <a:solidFill>
                <a:schemeClr val="bg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03297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3 | </a:t>
            </a:r>
            <a:fld id="{6ECB567D-B4B2-4E9F-A8F4-7357454A8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143000"/>
            <a:ext cx="4038600" cy="1470025"/>
          </a:xfrm>
        </p:spPr>
        <p:txBody>
          <a:bodyPr/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0200" y="3200400"/>
            <a:ext cx="2819400" cy="1752600"/>
          </a:xfrm>
        </p:spPr>
        <p:txBody>
          <a:bodyPr/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gradFill>
          <a:gsLst>
            <a:gs pos="0">
              <a:srgbClr val="8AC1D4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57800" y="1447800"/>
            <a:ext cx="3657600" cy="3124200"/>
          </a:xfrm>
        </p:spPr>
        <p:txBody>
          <a:bodyPr/>
          <a:lstStyle>
            <a:lvl1pPr>
              <a:defRPr sz="3200" b="1" i="0" spc="-100" baseline="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dirty="0" smtClean="0"/>
              <a:t> Being Ethical and Socially Responsible</a:t>
            </a:r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</a:t>
            </a:r>
            <a:r>
              <a:rPr lang="en-US" sz="900" baseline="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err="1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  <a:endParaRPr lang="en-US" sz="9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48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0" spc="-510" dirty="0" smtClean="0">
                <a:solidFill>
                  <a:schemeClr val="bg1"/>
                </a:solidFill>
                <a:latin typeface="Lucida Sans"/>
                <a:cs typeface="Lucida Sans"/>
              </a:rPr>
              <a:t>2</a:t>
            </a:r>
            <a:endParaRPr lang="en-US" sz="6000" b="0" i="0" spc="-510" dirty="0">
              <a:solidFill>
                <a:schemeClr val="bg1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6095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48600" y="64928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6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7" r:id="rId15"/>
  </p:sldLayoutIdLst>
  <p:transition spd="med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709A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Font typeface="Arial" charset="0"/>
        <a:buChar char="-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usiness-ethics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Being Ethical and Socially Responsible</a:t>
            </a:r>
          </a:p>
        </p:txBody>
      </p:sp>
    </p:spTree>
    <p:extLst>
      <p:ext uri="{BB962C8B-B14F-4D97-AF65-F5344CB8AC3E}">
        <p14:creationId xmlns:p14="http://schemas.microsoft.com/office/powerpoint/2010/main" val="1982546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18434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Understand what is meant by </a:t>
            </a:r>
            <a:r>
              <a:rPr lang="en-US" sz="2400" i="1" dirty="0" smtClean="0"/>
              <a:t>business ethics</a:t>
            </a:r>
            <a:r>
              <a:rPr lang="en-US" sz="2400" dirty="0" smtClean="0"/>
              <a:t>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Identify the types of ethical concerns that arise in the business world.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Discuss the factors that affect the level of ethical behavior in organizations.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Explain how ethical decision making can be encouraged.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Describe how our current views on the social responsibility of business have evolved.</a:t>
            </a:r>
          </a:p>
          <a:p>
            <a:pPr marL="457200" indent="-457200">
              <a:spcBef>
                <a:spcPts val="1176"/>
              </a:spcBef>
              <a:buFont typeface="+mj-ea"/>
              <a:buAutoNum type="circleNumDbPlain"/>
            </a:pPr>
            <a:r>
              <a:rPr lang="en-US" sz="2400" dirty="0" smtClean="0"/>
              <a:t>Explain the two views on the social responsibility of business and understand the arguments for and against increased social responsibility.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0482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272"/>
              </a:spcBef>
              <a:buFont typeface="+mj-ea"/>
              <a:buAutoNum type="circleNumDbPlain" startAt="7"/>
            </a:pPr>
            <a:r>
              <a:rPr lang="en-US" sz="2400" dirty="0" smtClean="0"/>
              <a:t>Discuss the factors that led to the consumer movement and list some of its results.</a:t>
            </a:r>
          </a:p>
          <a:p>
            <a:pPr marL="514350" indent="-514350">
              <a:spcBef>
                <a:spcPts val="1272"/>
              </a:spcBef>
              <a:buFont typeface="+mj-ea"/>
              <a:buAutoNum type="circleNumDbPlain" startAt="7"/>
            </a:pPr>
            <a:r>
              <a:rPr lang="en-US" sz="2400" dirty="0" smtClean="0"/>
              <a:t>Analyze how present employment practices are being used to counteract past abuses.</a:t>
            </a:r>
          </a:p>
          <a:p>
            <a:pPr marL="514350" indent="-514350">
              <a:spcBef>
                <a:spcPts val="1272"/>
              </a:spcBef>
              <a:buFont typeface="+mj-ea"/>
              <a:buAutoNum type="circleNumDbPlain" startAt="7"/>
            </a:pPr>
            <a:r>
              <a:rPr lang="en-US" sz="2400" dirty="0" smtClean="0"/>
              <a:t>Describe the major types of pollution, their causes, and their cures.</a:t>
            </a:r>
          </a:p>
          <a:p>
            <a:pPr marL="514350" indent="-514350">
              <a:spcBef>
                <a:spcPts val="1272"/>
              </a:spcBef>
              <a:buFont typeface="+mj-ea"/>
              <a:buAutoNum type="circleNumDbPlain" startAt="7"/>
            </a:pPr>
            <a:r>
              <a:rPr lang="en-US" sz="2400" dirty="0" smtClean="0"/>
              <a:t>Identify the steps a business must take to implement a program of social responsibility.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352800"/>
            <a:ext cx="5105400" cy="2438399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What is more important – a business’s responsibility to society, its employees, or to its stockholders?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Who determines to what moral standard businesses should be held?</a:t>
            </a:r>
            <a:endParaRPr lang="en-US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38200" y="1676401"/>
            <a:ext cx="510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b="1" dirty="0" smtClean="0"/>
              <a:t>Business Ethics </a:t>
            </a:r>
            <a:r>
              <a:rPr lang="en-US" dirty="0" smtClean="0"/>
              <a:t>is the application of moral standards to business situations.</a:t>
            </a:r>
            <a:endParaRPr lang="en-US" dirty="0"/>
          </a:p>
        </p:txBody>
      </p:sp>
      <p:pic>
        <p:nvPicPr>
          <p:cNvPr id="5" name="Picture 4" descr="shutterstock_5270755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2600"/>
            <a:ext cx="3048000" cy="43919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74098" y="6172200"/>
            <a:ext cx="14937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DUNDANIM/SHUTTERSTOCK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5099817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11605584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5" t="4427" r="9754"/>
          <a:stretch/>
        </p:blipFill>
        <p:spPr>
          <a:xfrm>
            <a:off x="4648200" y="1752600"/>
            <a:ext cx="4407629" cy="3495563"/>
          </a:xfrm>
          <a:prstGeom prst="rect">
            <a:avLst/>
          </a:prstGeom>
        </p:spPr>
      </p:pic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04775"/>
            <a:ext cx="8255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dirty="0" smtClean="0"/>
              <a:t>Employee Privacy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524000" y="5257800"/>
            <a:ext cx="64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Do employees have a right to privacy, or does their time belong completely to their employers?</a:t>
            </a:r>
            <a:endParaRPr lang="en-US" sz="2800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676400"/>
            <a:ext cx="39624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Employers monitor:</a:t>
            </a:r>
          </a:p>
          <a:p>
            <a:r>
              <a:rPr lang="en-US" dirty="0" smtClean="0"/>
              <a:t>Phone calls</a:t>
            </a:r>
          </a:p>
          <a:p>
            <a:r>
              <a:rPr lang="en-US" dirty="0" smtClean="0"/>
              <a:t>E-mail</a:t>
            </a:r>
          </a:p>
          <a:p>
            <a:r>
              <a:rPr lang="en-US" dirty="0" smtClean="0"/>
              <a:t>Internet usage</a:t>
            </a:r>
          </a:p>
          <a:p>
            <a:r>
              <a:rPr lang="en-US" dirty="0" smtClean="0"/>
              <a:t>Computer activities</a:t>
            </a:r>
          </a:p>
          <a:p>
            <a:r>
              <a:rPr lang="en-US" dirty="0" smtClean="0"/>
              <a:t>Movements in the </a:t>
            </a:r>
            <a:br>
              <a:rPr lang="en-US" dirty="0" smtClean="0"/>
            </a:br>
            <a:r>
              <a:rPr lang="en-US" dirty="0" smtClean="0"/>
              <a:t>building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467600" y="4648200"/>
            <a:ext cx="14937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ROMAN GORIELOV/SHUTTERSTOCK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Ethical Issues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 eaLnBrk="1" hangingPunct="1"/>
            <a:r>
              <a:rPr lang="en-US" sz="2400" b="1" dirty="0" smtClean="0">
                <a:solidFill>
                  <a:srgbClr val="000000"/>
                </a:solidFill>
              </a:rPr>
              <a:t>Fairness and honesty</a:t>
            </a:r>
          </a:p>
          <a:p>
            <a:pPr marL="685800" lvl="1" indent="-228600" eaLnBrk="1" hangingPunct="1">
              <a:spcAft>
                <a:spcPts val="600"/>
              </a:spcAft>
            </a:pPr>
            <a:r>
              <a:rPr lang="en-US" sz="2000" dirty="0" smtClean="0"/>
              <a:t>Businesspeople are expected to refrain from knowingly deceiving, misrepresenting, or intimidating others.</a:t>
            </a:r>
          </a:p>
          <a:p>
            <a:pPr marL="228600" indent="-228600" eaLnBrk="1" hangingPunct="1"/>
            <a:r>
              <a:rPr lang="en-US" sz="2400" b="1" dirty="0" smtClean="0">
                <a:solidFill>
                  <a:srgbClr val="000000"/>
                </a:solidFill>
              </a:rPr>
              <a:t>Organizational relationships</a:t>
            </a:r>
          </a:p>
          <a:p>
            <a:pPr marL="685800" lvl="1" indent="-228600" eaLnBrk="1" hangingPunct="1">
              <a:spcAft>
                <a:spcPts val="600"/>
              </a:spcAft>
            </a:pPr>
            <a:r>
              <a:rPr lang="en-US" sz="2000" dirty="0" smtClean="0"/>
              <a:t>A businessperson should put the welfare of others and that of the organization above his or her own personal welfare.</a:t>
            </a:r>
          </a:p>
          <a:p>
            <a:pPr marL="228600" indent="-228600" eaLnBrk="1" hangingPunct="1"/>
            <a:r>
              <a:rPr lang="en-US" sz="2400" b="1" dirty="0" smtClean="0">
                <a:solidFill>
                  <a:srgbClr val="000000"/>
                </a:solidFill>
              </a:rPr>
              <a:t>Conflict of interest</a:t>
            </a:r>
          </a:p>
          <a:p>
            <a:pPr marL="685800" lvl="1" indent="-228600" eaLnBrk="1" hangingPunct="1">
              <a:spcAft>
                <a:spcPts val="600"/>
              </a:spcAft>
            </a:pPr>
            <a:r>
              <a:rPr lang="en-US" sz="2000" dirty="0" smtClean="0"/>
              <a:t>Issues arise when a businessperson takes advantage of a situation for personal gain rather than for the employer’s interest.</a:t>
            </a:r>
          </a:p>
          <a:p>
            <a:pPr marL="228600" indent="-228600" eaLnBrk="1" hangingPunct="1"/>
            <a:r>
              <a:rPr lang="en-US" sz="2400" b="1" dirty="0" smtClean="0">
                <a:solidFill>
                  <a:srgbClr val="000000"/>
                </a:solidFill>
              </a:rPr>
              <a:t>Communications</a:t>
            </a:r>
          </a:p>
          <a:p>
            <a:pPr marL="685800" lvl="1" indent="-228600" eaLnBrk="1" hangingPunct="1"/>
            <a:r>
              <a:rPr lang="en-US" sz="2000" dirty="0" smtClean="0"/>
              <a:t>Business communications that are false, misleading, or deceptive are both illegal and unethical.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Factors Affecting Ethical Behavior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79248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Three general sets of factors appear to influence the standards of behavior in an organization.</a:t>
            </a:r>
          </a:p>
          <a:p>
            <a:pPr marL="628650" lvl="1" indent="-228600" eaLnBrk="1" hangingPunct="1">
              <a:spcBef>
                <a:spcPts val="1680"/>
              </a:spcBef>
            </a:pPr>
            <a:r>
              <a:rPr lang="en-US" sz="2000" b="1" dirty="0" smtClean="0">
                <a:solidFill>
                  <a:srgbClr val="000000"/>
                </a:solidFill>
              </a:rPr>
              <a:t>Individual factors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Individual knowledge of an issue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Personal values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Personal goals</a:t>
            </a:r>
          </a:p>
          <a:p>
            <a:pPr marL="628650" lvl="1" indent="-228600" eaLnBrk="1" hangingPunct="1"/>
            <a:r>
              <a:rPr lang="en-US" sz="2000" b="1" dirty="0" smtClean="0">
                <a:solidFill>
                  <a:srgbClr val="000000"/>
                </a:solidFill>
              </a:rPr>
              <a:t>Social factors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Cultural norms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Coworkers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Significant others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Use of the Internet</a:t>
            </a:r>
          </a:p>
          <a:p>
            <a:pPr marL="628650" lvl="1" indent="-228600" eaLnBrk="1" hangingPunct="1"/>
            <a:r>
              <a:rPr lang="en-US" sz="2000" b="1" dirty="0" smtClean="0">
                <a:solidFill>
                  <a:srgbClr val="000000"/>
                </a:solidFill>
              </a:rPr>
              <a:t>Opportunity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Presence of opportunity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Ethical codes</a:t>
            </a:r>
          </a:p>
          <a:p>
            <a:pPr marL="1028700" lvl="2" eaLnBrk="1" hangingPunct="1">
              <a:lnSpc>
                <a:spcPct val="90000"/>
              </a:lnSpc>
              <a:spcBef>
                <a:spcPts val="300"/>
              </a:spcBef>
            </a:pPr>
            <a:r>
              <a:rPr lang="en-US" sz="1800" dirty="0" smtClean="0"/>
              <a:t>Enforcement</a:t>
            </a:r>
          </a:p>
          <a:p>
            <a:pPr marL="1028700" lvl="2" eaLnBrk="1" hangingPunct="1">
              <a:lnSpc>
                <a:spcPct val="90000"/>
              </a:lnSpc>
              <a:buFontTx/>
              <a:buNone/>
            </a:pPr>
            <a:endParaRPr lang="en-US" sz="1400" dirty="0" smtClean="0"/>
          </a:p>
          <a:p>
            <a:pPr marL="1028700" lvl="2" eaLnBrk="1" hangingPunct="1">
              <a:lnSpc>
                <a:spcPct val="90000"/>
              </a:lnSpc>
            </a:pPr>
            <a:endParaRPr lang="en-US" sz="1600" dirty="0" smtClean="0"/>
          </a:p>
          <a:p>
            <a:pPr marL="1028700" lvl="2" eaLnBrk="1" hangingPunct="1">
              <a:lnSpc>
                <a:spcPct val="90000"/>
              </a:lnSpc>
            </a:pPr>
            <a:endParaRPr lang="en-US" sz="1600" dirty="0" smtClean="0"/>
          </a:p>
          <a:p>
            <a:pPr marL="1028700" lvl="2" eaLnBrk="1" hangingPunct="1">
              <a:lnSpc>
                <a:spcPct val="90000"/>
              </a:lnSpc>
            </a:pPr>
            <a:endParaRPr lang="en-US" sz="1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6" t="3291" r="12031" b="2235"/>
          <a:stretch/>
        </p:blipFill>
        <p:spPr bwMode="auto">
          <a:xfrm>
            <a:off x="5360609" y="2468768"/>
            <a:ext cx="378339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14" t="34850" b="2264"/>
          <a:stretch/>
        </p:blipFill>
        <p:spPr bwMode="auto">
          <a:xfrm rot="5400000">
            <a:off x="8120285" y="4538885"/>
            <a:ext cx="122032" cy="177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Influencing Ethical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227" y="1295400"/>
            <a:ext cx="7924800" cy="4876800"/>
          </a:xfrm>
        </p:spPr>
        <p:txBody>
          <a:bodyPr/>
          <a:lstStyle/>
          <a:p>
            <a:r>
              <a:rPr lang="en-US" dirty="0" smtClean="0"/>
              <a:t>Include symbols or other moral references in e-mails</a:t>
            </a:r>
          </a:p>
          <a:p>
            <a:r>
              <a:rPr lang="en-US" dirty="0" smtClean="0"/>
              <a:t>Close e-mails or include sayings on your desk that implies a moral/ethical standard</a:t>
            </a:r>
          </a:p>
          <a:p>
            <a:r>
              <a:rPr lang="en-US" dirty="0" smtClean="0"/>
              <a:t>Build digital avatars of yourself</a:t>
            </a:r>
          </a:p>
          <a:p>
            <a:r>
              <a:rPr lang="en-US" dirty="0" smtClean="0"/>
              <a:t>Display religious symbols in one’s office or workspace</a:t>
            </a:r>
          </a:p>
          <a:p>
            <a:pPr lvl="1"/>
            <a:r>
              <a:rPr lang="en-US" dirty="0" smtClean="0"/>
              <a:t>“Success without honor is worse than fraud”</a:t>
            </a:r>
          </a:p>
          <a:p>
            <a:pPr lvl="1"/>
            <a:r>
              <a:rPr lang="en-US" dirty="0" smtClean="0"/>
              <a:t>“Integrity matters”</a:t>
            </a:r>
          </a:p>
          <a:p>
            <a:r>
              <a:rPr lang="en-US" dirty="0" smtClean="0"/>
              <a:t>When someone sees another display a moral signal they are unlikely to request unethical behavior of them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961993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Encouraging Ethical Behavior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777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External to a specific organization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Governmental legislation and regulations</a:t>
            </a:r>
          </a:p>
          <a:p>
            <a:pPr lvl="1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2000" dirty="0" smtClean="0"/>
              <a:t>Trade association guidelines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Within an organization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Code of ethics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 written guide to acceptable and ethical behavior as defined by an organization; it outlines policies, standards, and punishments for violations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Organizational environment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Management direction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Employee training</a:t>
            </a:r>
          </a:p>
          <a:p>
            <a:pPr lvl="2"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/>
              <a:t>Ethics officer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b="1" dirty="0" smtClean="0">
                <a:solidFill>
                  <a:srgbClr val="000000"/>
                </a:solidFill>
              </a:rPr>
              <a:t>Whistle-blowing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Informing the press or government officials about unethical practices within one’s organization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Guidelines for Making Ethical Decisions</a:t>
            </a:r>
          </a:p>
        </p:txBody>
      </p:sp>
      <p:graphicFrame>
        <p:nvGraphicFramePr>
          <p:cNvPr id="13338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370595"/>
              </p:ext>
            </p:extLst>
          </p:nvPr>
        </p:nvGraphicFramePr>
        <p:xfrm>
          <a:off x="1143000" y="1616077"/>
          <a:ext cx="7239000" cy="447992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632364"/>
                <a:gridCol w="4606636"/>
              </a:tblGrid>
              <a:tr h="6580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 Listen and learn.</a:t>
                      </a:r>
                    </a:p>
                  </a:txBody>
                  <a:tcPr marL="78971" marR="78971" marT="39485" marB="394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Recognize the problem or opportunity; be sure you understand others.</a:t>
                      </a:r>
                    </a:p>
                  </a:txBody>
                  <a:tcPr marL="78971" marR="78971" marT="39485" marB="394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77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 Identify the ethical issues.</a:t>
                      </a:r>
                    </a:p>
                  </a:txBody>
                  <a:tcPr marL="78971" marR="78971" marT="39485" marB="394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Examine how others are affected by the situation; understand the viewpoint of those involved in the decision or its consequences.</a:t>
                      </a:r>
                    </a:p>
                  </a:txBody>
                  <a:tcPr marL="78971" marR="78971" marT="39485" marB="394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8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 Create and analyze options.</a:t>
                      </a:r>
                    </a:p>
                  </a:txBody>
                  <a:tcPr marL="78971" marR="78971" marT="39485" marB="394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Put aside strong feelings; come up with alternatives; assess which options offer the best results.</a:t>
                      </a:r>
                    </a:p>
                  </a:txBody>
                  <a:tcPr marL="78971" marR="78971" marT="39485" marB="394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8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Identify the best option from your point of view.</a:t>
                      </a:r>
                    </a:p>
                  </a:txBody>
                  <a:tcPr marL="78971" marR="78971" marT="39485" marB="394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Consider and test it against criteria such as respect, understanding, caring, fairness, honesty, and openness.</a:t>
                      </a:r>
                    </a:p>
                  </a:txBody>
                  <a:tcPr marL="78971" marR="78971" marT="39485" marB="394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8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5. Explain your decision and resolve any differences that arise.</a:t>
                      </a:r>
                    </a:p>
                  </a:txBody>
                  <a:tcPr marL="78971" marR="78971" marT="39485" marB="394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May involve arbitration or additional proposals.</a:t>
                      </a:r>
                    </a:p>
                  </a:txBody>
                  <a:tcPr marL="78971" marR="78971" marT="39485" marB="394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Responsibility</a:t>
            </a:r>
          </a:p>
        </p:txBody>
      </p:sp>
      <p:sp>
        <p:nvSpPr>
          <p:cNvPr id="35842" name="Rectangle 6"/>
          <p:cNvSpPr>
            <a:spLocks noGrp="1" noChangeArrowheads="1"/>
          </p:cNvSpPr>
          <p:nvPr>
            <p:ph idx="1"/>
          </p:nvPr>
        </p:nvSpPr>
        <p:spPr>
          <a:xfrm>
            <a:off x="762000" y="1600201"/>
            <a:ext cx="7924800" cy="3200400"/>
          </a:xfrm>
        </p:spPr>
        <p:txBody>
          <a:bodyPr/>
          <a:lstStyle/>
          <a:p>
            <a:pPr marL="0" indent="0" eaLnBrk="1" hangingPunct="1">
              <a:spcAft>
                <a:spcPts val="1200"/>
              </a:spcAft>
              <a:buNone/>
            </a:pPr>
            <a:r>
              <a:rPr lang="en-US" sz="2400" b="1" dirty="0" smtClean="0"/>
              <a:t>Social Responsibility – </a:t>
            </a:r>
            <a:r>
              <a:rPr lang="en-US" sz="2400" dirty="0" smtClean="0"/>
              <a:t>The recognition that business activities have an impact on society and the consideration of that impact in business decision making</a:t>
            </a:r>
          </a:p>
          <a:p>
            <a:pPr lvl="1" eaLnBrk="1" hangingPunct="1"/>
            <a:r>
              <a:rPr lang="en-US" sz="2400" dirty="0" smtClean="0"/>
              <a:t>Social responsibility costs money but is also </a:t>
            </a:r>
            <a:br>
              <a:rPr lang="en-US" sz="2400" dirty="0" smtClean="0"/>
            </a:br>
            <a:r>
              <a:rPr lang="en-US" sz="2400" dirty="0" smtClean="0"/>
              <a:t>good business.</a:t>
            </a:r>
          </a:p>
          <a:p>
            <a:pPr lvl="1" eaLnBrk="1" hangingPunct="1"/>
            <a:r>
              <a:rPr lang="en-US" sz="2400" dirty="0" smtClean="0"/>
              <a:t>How socially responsible a firm acts may affect the decisions of customers to do or continue to do business with the firm.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50292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Does a company’s social responsibility affect your decision to do business with them?</a:t>
            </a:r>
            <a:endParaRPr lang="en-US" sz="2800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2813"/>
          </a:xfrm>
        </p:spPr>
        <p:txBody>
          <a:bodyPr/>
          <a:lstStyle/>
          <a:p>
            <a:pPr eaLnBrk="1" hangingPunct="1"/>
            <a:r>
              <a:rPr lang="en-US" smtClean="0"/>
              <a:t>Special Areas of Concern for</a:t>
            </a:r>
            <a:br>
              <a:rPr lang="en-US" smtClean="0"/>
            </a:br>
            <a:r>
              <a:rPr lang="en-US" smtClean="0"/>
              <a:t>Managerial Ethics</a:t>
            </a:r>
          </a:p>
        </p:txBody>
      </p:sp>
      <p:graphicFrame>
        <p:nvGraphicFramePr>
          <p:cNvPr id="10447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543995"/>
              </p:ext>
            </p:extLst>
          </p:nvPr>
        </p:nvGraphicFramePr>
        <p:xfrm>
          <a:off x="762000" y="1585911"/>
          <a:ext cx="8229600" cy="4662489"/>
        </p:xfrm>
        <a:graphic>
          <a:graphicData uri="http://schemas.openxmlformats.org/drawingml/2006/table">
            <a:tbl>
              <a:tblPr/>
              <a:tblGrid>
                <a:gridCol w="3600450"/>
                <a:gridCol w="462915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Areas of Concern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Sample Issues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1913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Relationship of the firm to </a:t>
                      </a:r>
                      <a:b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employee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Hiring and firing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Wages and working conditions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Privacy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1913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Relationship of the employee to the firm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Conflict of interest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Secrecy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Honesty and expense accounts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41463"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Relationship of the firm 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customers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Fairness of pricing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Honesty in advertising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Product safety</a:t>
                      </a:r>
                    </a:p>
                    <a:p>
                      <a:pPr marL="0" marR="0" lvl="0" indent="0" algn="l" defTabSz="9667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Right of privacy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utterstock_7755400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03" y="1676400"/>
            <a:ext cx="4106587" cy="2743200"/>
          </a:xfrm>
          <a:prstGeom prst="rect">
            <a:avLst/>
          </a:prstGeom>
        </p:spPr>
      </p:pic>
      <p:sp>
        <p:nvSpPr>
          <p:cNvPr id="4403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Internet</a:t>
            </a:r>
          </a:p>
        </p:txBody>
      </p:sp>
      <p:sp>
        <p:nvSpPr>
          <p:cNvPr id="44036" name="Rectangle 7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5638800" cy="3810000"/>
          </a:xfrm>
        </p:spPr>
        <p:txBody>
          <a:bodyPr/>
          <a:lstStyle/>
          <a:p>
            <a:pPr marL="0" indent="0" eaLnBrk="1" hangingPunct="1">
              <a:lnSpc>
                <a:spcPts val="3460"/>
              </a:lnSpc>
              <a:buNone/>
            </a:pPr>
            <a:r>
              <a:rPr lang="en-US" dirty="0" smtClean="0"/>
              <a:t>The International </a:t>
            </a:r>
            <a:br>
              <a:rPr lang="en-US" dirty="0" smtClean="0"/>
            </a:br>
            <a:r>
              <a:rPr lang="en-US" dirty="0" smtClean="0"/>
              <a:t>Business Ethics Institute </a:t>
            </a:r>
            <a:br>
              <a:rPr lang="en-US" dirty="0" smtClean="0"/>
            </a:br>
            <a:r>
              <a:rPr lang="en-US" dirty="0" smtClean="0"/>
              <a:t>is a private nonprofit</a:t>
            </a:r>
            <a:br>
              <a:rPr lang="en-US" dirty="0" smtClean="0"/>
            </a:br>
            <a:r>
              <a:rPr lang="en-US" dirty="0" smtClean="0"/>
              <a:t>educational organization</a:t>
            </a:r>
            <a:br>
              <a:rPr lang="en-US" dirty="0" smtClean="0"/>
            </a:br>
            <a:r>
              <a:rPr lang="en-US" dirty="0" smtClean="0"/>
              <a:t>that promotes global</a:t>
            </a:r>
            <a:br>
              <a:rPr lang="en-US" dirty="0" smtClean="0"/>
            </a:br>
            <a:r>
              <a:rPr lang="en-US" dirty="0" smtClean="0"/>
              <a:t>business ethics and</a:t>
            </a:r>
            <a:br>
              <a:rPr lang="en-US" dirty="0" smtClean="0"/>
            </a:br>
            <a:r>
              <a:rPr lang="en-US" dirty="0" smtClean="0"/>
              <a:t>corporate responsibility.</a:t>
            </a:r>
            <a:br>
              <a:rPr lang="en-US" dirty="0" smtClean="0"/>
            </a:br>
            <a:r>
              <a:rPr lang="en-US" dirty="0" smtClean="0">
                <a:hlinkClick r:id="rId4"/>
              </a:rPr>
              <a:t>http://www.business-ethics.org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162759" y="43434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IVELIN RADKOV/SHUTTERSTOCK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lvl="1" indent="0" eaLnBrk="1" hangingPunct="1">
              <a:lnSpc>
                <a:spcPts val="3360"/>
              </a:lnSpc>
              <a:spcBef>
                <a:spcPts val="1800"/>
              </a:spcBef>
              <a:buNone/>
            </a:pPr>
            <a:r>
              <a:rPr lang="en-US" dirty="0" smtClean="0"/>
              <a:t>The manufacturer of a </a:t>
            </a:r>
            <a:br>
              <a:rPr lang="en-US" dirty="0" smtClean="0"/>
            </a:br>
            <a:r>
              <a:rPr lang="en-US" dirty="0" smtClean="0"/>
              <a:t>leading insect spray </a:t>
            </a:r>
            <a:br>
              <a:rPr lang="en-US" dirty="0" smtClean="0"/>
            </a:br>
            <a:r>
              <a:rPr lang="en-US" dirty="0" smtClean="0"/>
              <a:t>changes the formulation </a:t>
            </a:r>
            <a:br>
              <a:rPr lang="en-US" dirty="0" smtClean="0"/>
            </a:br>
            <a:r>
              <a:rPr lang="en-US" dirty="0" smtClean="0"/>
              <a:t>of its product to eliminate </a:t>
            </a:r>
            <a:br>
              <a:rPr lang="en-US" dirty="0" smtClean="0"/>
            </a:br>
            <a:r>
              <a:rPr lang="en-US" dirty="0" smtClean="0"/>
              <a:t>problems experienced by </a:t>
            </a:r>
            <a:br>
              <a:rPr lang="en-US" dirty="0" smtClean="0"/>
            </a:br>
            <a:r>
              <a:rPr lang="en-US" dirty="0" smtClean="0"/>
              <a:t>people allergic to some of </a:t>
            </a:r>
            <a:br>
              <a:rPr lang="en-US" dirty="0" smtClean="0"/>
            </a:br>
            <a:r>
              <a:rPr lang="en-US" dirty="0" smtClean="0"/>
              <a:t>the ingredients. The </a:t>
            </a:r>
            <a:br>
              <a:rPr lang="en-US" dirty="0" smtClean="0"/>
            </a:br>
            <a:r>
              <a:rPr lang="en-US" dirty="0" smtClean="0"/>
              <a:t>manufacturer does not </a:t>
            </a:r>
            <a:br>
              <a:rPr lang="en-US" dirty="0" smtClean="0"/>
            </a:br>
            <a:r>
              <a:rPr lang="en-US" dirty="0" smtClean="0"/>
              <a:t>inform consumers. The change in the formula will make the product less effective.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shutterstock_5679763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/>
          <a:stretch/>
        </p:blipFill>
        <p:spPr>
          <a:xfrm>
            <a:off x="5250876" y="1828800"/>
            <a:ext cx="3891623" cy="2819400"/>
          </a:xfrm>
          <a:prstGeom prst="rect">
            <a:avLst/>
          </a:prstGeom>
        </p:spPr>
      </p:pic>
      <p:sp>
        <p:nvSpPr>
          <p:cNvPr id="4813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CLASS EXERCISE</a:t>
            </a:r>
            <a:br>
              <a:rPr lang="en-US" dirty="0" smtClean="0"/>
            </a:br>
            <a:r>
              <a:rPr lang="en-US" dirty="0" smtClean="0"/>
              <a:t>How ethical is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7698" y="46482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DMITRIJS BINDEMANIS/SHUTTERSTOCK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CLASS EXERCISE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How ethical is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3733800" cy="4525963"/>
          </a:xfrm>
        </p:spPr>
        <p:txBody>
          <a:bodyPr/>
          <a:lstStyle/>
          <a:p>
            <a:pPr marL="0" lvl="1" indent="0">
              <a:lnSpc>
                <a:spcPts val="3360"/>
              </a:lnSpc>
              <a:buClr>
                <a:srgbClr val="163776"/>
              </a:buClr>
              <a:buSzPct val="100000"/>
              <a:buNone/>
            </a:pPr>
            <a:r>
              <a:rPr lang="en-US" dirty="0"/>
              <a:t>A beer company engages in an advertising campaign that is targeted to undergraduate college students, many of whom are under the legal drinking age.</a:t>
            </a:r>
          </a:p>
          <a:p>
            <a:pPr marL="0" indent="0">
              <a:lnSpc>
                <a:spcPts val="336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6" name="Pentagon 5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entagon 6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shutterstock_4171107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688" y="1752600"/>
            <a:ext cx="4635312" cy="312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62800" y="48768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WAVEBREAKMEDIA/SHUTTERSTOCK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6957197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CLASS EXERCISE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How ethical is it?</a:t>
            </a:r>
            <a:endParaRPr lang="en-US" sz="2400" b="0" dirty="0" smtClean="0">
              <a:solidFill>
                <a:srgbClr val="FFFFFF"/>
              </a:solidFill>
            </a:endParaRPr>
          </a:p>
        </p:txBody>
      </p:sp>
      <p:sp>
        <p:nvSpPr>
          <p:cNvPr id="50180" name="Rectangle 9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3962400" cy="4525963"/>
          </a:xfrm>
        </p:spPr>
        <p:txBody>
          <a:bodyPr/>
          <a:lstStyle/>
          <a:p>
            <a:pPr marL="0" lvl="1" indent="0" eaLnBrk="1" hangingPunct="1">
              <a:lnSpc>
                <a:spcPts val="3360"/>
              </a:lnSpc>
              <a:spcBef>
                <a:spcPts val="1800"/>
              </a:spcBef>
              <a:buNone/>
            </a:pPr>
            <a:r>
              <a:rPr lang="en-US" dirty="0" smtClean="0"/>
              <a:t>A rental car company strongly advises customers to purchase insurance when renting a car. Although most personal car insurance covers the insured motorist when driving a rental car, most rental car customers are not aware of this.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shutterstock_11438734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" r="12497"/>
          <a:stretch/>
        </p:blipFill>
        <p:spPr>
          <a:xfrm>
            <a:off x="4861163" y="1752600"/>
            <a:ext cx="428716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7086600" y="51816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YURI ARCURS/SHUTTERSTOCK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utterstock_7978738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444" y="1524000"/>
            <a:ext cx="3592556" cy="2895600"/>
          </a:xfrm>
          <a:prstGeom prst="rect">
            <a:avLst/>
          </a:prstGeom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CLASS EXERCISE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How ethical is it?</a:t>
            </a:r>
            <a:endParaRPr lang="en-US" sz="2400" b="0" dirty="0" smtClean="0">
              <a:solidFill>
                <a:srgbClr val="FFFFFF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924800" cy="4525963"/>
          </a:xfrm>
        </p:spPr>
        <p:txBody>
          <a:bodyPr/>
          <a:lstStyle/>
          <a:p>
            <a:pPr marL="0" lvl="1" indent="0" eaLnBrk="1" hangingPunct="1">
              <a:lnSpc>
                <a:spcPts val="3160"/>
              </a:lnSpc>
              <a:spcBef>
                <a:spcPts val="1800"/>
              </a:spcBef>
              <a:buNone/>
            </a:pPr>
            <a:r>
              <a:rPr lang="en-US" sz="2400" dirty="0" smtClean="0"/>
              <a:t>Consumer Reports publishes the </a:t>
            </a:r>
            <a:br>
              <a:rPr lang="en-US" sz="2400" dirty="0" smtClean="0"/>
            </a:br>
            <a:r>
              <a:rPr lang="en-US" sz="2400" dirty="0" smtClean="0"/>
              <a:t>results of a study on shampoos that </a:t>
            </a:r>
            <a:br>
              <a:rPr lang="en-US" sz="2400" dirty="0" smtClean="0"/>
            </a:br>
            <a:r>
              <a:rPr lang="en-US" sz="2400" dirty="0" smtClean="0"/>
              <a:t>provides strong evidence that all </a:t>
            </a:r>
            <a:br>
              <a:rPr lang="en-US" sz="2400" dirty="0" smtClean="0"/>
            </a:br>
            <a:r>
              <a:rPr lang="en-US" sz="2400" dirty="0" smtClean="0"/>
              <a:t>shampoos are basically the same. </a:t>
            </a:r>
            <a:br>
              <a:rPr lang="en-US" sz="2400" dirty="0" smtClean="0"/>
            </a:br>
            <a:r>
              <a:rPr lang="en-US" sz="2400" dirty="0" smtClean="0"/>
              <a:t>In fact, the results suggest that a </a:t>
            </a:r>
            <a:br>
              <a:rPr lang="en-US" sz="2400" dirty="0" smtClean="0"/>
            </a:br>
            <a:r>
              <a:rPr lang="en-US" sz="2400" dirty="0" smtClean="0"/>
              <a:t>mild dish-washing liquid will do the </a:t>
            </a:r>
            <a:br>
              <a:rPr lang="en-US" sz="2400" dirty="0" smtClean="0"/>
            </a:br>
            <a:r>
              <a:rPr lang="en-US" sz="2400" dirty="0" smtClean="0"/>
              <a:t>same job for a lot less money. After the study is published, a leading shampoo marketer claims that its product will remove oil, add body, condition, and replenish hair better than any competing shampoo and do it all in one step.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7" name="Pentagon 6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entagon 7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8060827" y="3763329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ION PRODAN/SHUTTERSTOCK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Evolution of Social </a:t>
            </a:r>
            <a:br>
              <a:rPr lang="en-US" dirty="0"/>
            </a:br>
            <a:r>
              <a:rPr lang="en-US" dirty="0"/>
              <a:t>Responsibility in Business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752600"/>
            <a:ext cx="31242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the first quarter of the 20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century, there were very few government protections for workers or consumers.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25" t="68357" b="1294"/>
          <a:stretch/>
        </p:blipFill>
        <p:spPr bwMode="auto">
          <a:xfrm rot="5400000">
            <a:off x="8586631" y="4976969"/>
            <a:ext cx="118834" cy="83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" r="4487" b="2104"/>
          <a:stretch/>
        </p:blipFill>
        <p:spPr bwMode="auto">
          <a:xfrm>
            <a:off x="4232029" y="1600200"/>
            <a:ext cx="4911971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150233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Evolution of Social </a:t>
            </a:r>
            <a:br>
              <a:rPr lang="en-US" dirty="0" smtClean="0"/>
            </a:br>
            <a:r>
              <a:rPr lang="en-US" dirty="0" smtClean="0"/>
              <a:t>Responsibility in Business</a:t>
            </a:r>
          </a:p>
        </p:txBody>
      </p:sp>
      <p:sp>
        <p:nvSpPr>
          <p:cNvPr id="55298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924800" cy="452596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b="1" dirty="0" smtClean="0">
                <a:solidFill>
                  <a:srgbClr val="000000"/>
                </a:solidFill>
              </a:rPr>
              <a:t>Early 1900s: </a:t>
            </a:r>
          </a:p>
          <a:p>
            <a:pPr marL="0" indent="0" algn="ctr" eaLnBrk="1" hangingPunct="1">
              <a:buNone/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  Caveat Emptor – “Buyer Beware”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What you see is what you get, and if it’s not what you expected, too bad.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Most people believed that competition and the marketplace would correct abuses.</a:t>
            </a:r>
          </a:p>
          <a:p>
            <a:pPr lvl="1" eaLnBrk="1" hangingPunct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government became involved only in cases of obvious abuse.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Great Depression and Beyond</a:t>
            </a:r>
            <a:endParaRPr lang="en-US" sz="2400" b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9458" name="Picture 2" descr="File:Upland, Nebraska auditorium plaqu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" b="3954"/>
          <a:stretch/>
        </p:blipFill>
        <p:spPr bwMode="auto">
          <a:xfrm>
            <a:off x="5638800" y="1575936"/>
            <a:ext cx="3124200" cy="2234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15000" y="5791200"/>
            <a:ext cx="3052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Civilian Conservation </a:t>
            </a:r>
            <a:r>
              <a:rPr lang="en-US" sz="1400" i="1" dirty="0" smtClean="0"/>
              <a:t>Corps, c.1933</a:t>
            </a:r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524000"/>
            <a:ext cx="4724400" cy="49530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 smtClean="0"/>
              <a:t>Pressure </a:t>
            </a:r>
            <a:r>
              <a:rPr lang="en-US" dirty="0"/>
              <a:t>mounted for the government to help with the economy and social conditions.                                                              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Franklin D. Roosevelt instituted economic and social programs like the Works Progress Administration and the Civilian Conservation Corps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 descr="shutterstock_8894820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1400"/>
            <a:ext cx="2819400" cy="18438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55368" y="5434896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BORIS15/SHUTTERSTOCK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 Depression and Beyond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2600"/>
            <a:ext cx="6629400" cy="2133599"/>
          </a:xfrm>
        </p:spPr>
        <p:txBody>
          <a:bodyPr/>
          <a:lstStyle/>
          <a:p>
            <a:pPr marL="0" lvl="1" indent="0">
              <a:lnSpc>
                <a:spcPts val="3360"/>
              </a:lnSpc>
              <a:buNone/>
            </a:pPr>
            <a:r>
              <a:rPr lang="en-US" dirty="0" smtClean="0">
                <a:solidFill>
                  <a:srgbClr val="000000"/>
                </a:solidFill>
              </a:rPr>
              <a:t>As </a:t>
            </a:r>
            <a:r>
              <a:rPr lang="en-US" dirty="0">
                <a:solidFill>
                  <a:srgbClr val="000000"/>
                </a:solidFill>
              </a:rPr>
              <a:t>government regulation has increased, so has everyone’s awareness of the social responsibility of business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0482" name="Picture 2" descr="http://carl1anderson.files.wordpress.com/2011/09/fdalogodhh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2249894" cy="107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news.thomasnet.com/green_clean/wp-content/uploads/2012/06/ep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948862"/>
            <a:ext cx="1326860" cy="132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://www.paytoplaylawblog.com/uploads/image/sec-logo-securities-and-exchange-commiss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76800"/>
            <a:ext cx="1472089" cy="147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s://encrypted-tbn3.gstatic.com/images?q=tbn:ANd9GcTljig57rV5lJFp3-wg0CqYwlg6jslw7Y3YDIAhoL3WZWBLF_xpq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" r="6061" b="5189"/>
          <a:stretch/>
        </p:blipFill>
        <p:spPr bwMode="auto">
          <a:xfrm>
            <a:off x="2895600" y="3509338"/>
            <a:ext cx="1386489" cy="107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0" descr="https://encrypted-tbn1.gstatic.com/images?q=tbn:ANd9GcTl2Z5w2NWVjJYe-o31ivLUFajuNAaqCmSCRXbRWIH0CuOqpsc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" t="1580" r="4749" b="7030"/>
          <a:stretch/>
        </p:blipFill>
        <p:spPr bwMode="auto">
          <a:xfrm>
            <a:off x="3819881" y="4876800"/>
            <a:ext cx="1487455" cy="149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58194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Views of Social Responsibility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525963"/>
          </a:xfrm>
        </p:spPr>
        <p:txBody>
          <a:bodyPr/>
          <a:lstStyle/>
          <a:p>
            <a:pPr marL="0" indent="0">
              <a:spcBef>
                <a:spcPts val="1272"/>
              </a:spcBef>
              <a:buNone/>
            </a:pPr>
            <a:r>
              <a:rPr lang="en-US" b="1" dirty="0" smtClean="0"/>
              <a:t>Economic model</a:t>
            </a:r>
          </a:p>
          <a:p>
            <a:pPr>
              <a:spcBef>
                <a:spcPts val="1272"/>
              </a:spcBef>
            </a:pPr>
            <a:r>
              <a:rPr lang="en-US" dirty="0" smtClean="0"/>
              <a:t>Originated </a:t>
            </a:r>
            <a:r>
              <a:rPr lang="en-US" dirty="0"/>
              <a:t>in the 18th </a:t>
            </a:r>
            <a:r>
              <a:rPr lang="en-US" dirty="0" smtClean="0"/>
              <a:t>century.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Society will benefit most when business is left alone to produce and market profitable products that society </a:t>
            </a:r>
            <a:r>
              <a:rPr lang="en-US" dirty="0" smtClean="0"/>
              <a:t>needs.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Company’s primary responsibility is to make a profit for its </a:t>
            </a:r>
            <a:r>
              <a:rPr lang="en-US" dirty="0" smtClean="0"/>
              <a:t>shareholders.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Social responsibility is the problem of government, environmental groups, and </a:t>
            </a:r>
            <a:r>
              <a:rPr lang="en-US" dirty="0" smtClean="0"/>
              <a:t>charities.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Two Views of Social Responsibility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00200"/>
            <a:ext cx="80772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Socioeconomic model</a:t>
            </a:r>
          </a:p>
          <a:p>
            <a:r>
              <a:rPr lang="en-US" dirty="0" smtClean="0"/>
              <a:t>Business </a:t>
            </a:r>
            <a:r>
              <a:rPr lang="en-US" dirty="0"/>
              <a:t>should be concerned with the impact of its decisions on </a:t>
            </a:r>
            <a:r>
              <a:rPr lang="en-US" dirty="0" smtClean="0"/>
              <a:t>society.</a:t>
            </a:r>
            <a:endParaRPr lang="en-US" dirty="0"/>
          </a:p>
          <a:p>
            <a:r>
              <a:rPr lang="en-US" dirty="0" smtClean="0"/>
              <a:t>Firms </a:t>
            </a:r>
            <a:r>
              <a:rPr lang="en-US" dirty="0"/>
              <a:t>take pride in their social responsibility </a:t>
            </a:r>
            <a:r>
              <a:rPr lang="en-US" dirty="0" smtClean="0"/>
              <a:t>obligations.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is in the best interest of firms to take the initiative in social responsibility </a:t>
            </a:r>
            <a:r>
              <a:rPr lang="en-US" dirty="0" smtClean="0"/>
              <a:t>matters.</a:t>
            </a:r>
            <a:endParaRPr lang="en-US" dirty="0"/>
          </a:p>
          <a:p>
            <a:pPr lvl="1"/>
            <a:r>
              <a:rPr lang="en-US" dirty="0" smtClean="0"/>
              <a:t>Society </a:t>
            </a:r>
            <a:r>
              <a:rPr lang="en-US" dirty="0"/>
              <a:t>will demand changes if a corporation is not a responsible member of </a:t>
            </a:r>
            <a:r>
              <a:rPr lang="en-US" dirty="0" smtClean="0"/>
              <a:t>society.</a:t>
            </a:r>
            <a:endParaRPr lang="en-US" dirty="0"/>
          </a:p>
          <a:p>
            <a:pPr lvl="1"/>
            <a:r>
              <a:rPr lang="en-US" dirty="0" smtClean="0"/>
              <a:t>Provides protection </a:t>
            </a:r>
            <a:r>
              <a:rPr lang="en-US" dirty="0"/>
              <a:t>against legal action from special-interest </a:t>
            </a:r>
            <a:r>
              <a:rPr lang="en-US" dirty="0" smtClean="0"/>
              <a:t>groups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Views of Social Responsibility </a:t>
            </a:r>
            <a:r>
              <a:rPr lang="en-US" sz="2000" b="0" dirty="0"/>
              <a:t>(cont’d)</a:t>
            </a:r>
            <a:endParaRPr lang="en-US" sz="2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612070"/>
              </p:ext>
            </p:extLst>
          </p:nvPr>
        </p:nvGraphicFramePr>
        <p:xfrm>
          <a:off x="838200" y="1905000"/>
          <a:ext cx="7924800" cy="3134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962400"/>
                <a:gridCol w="396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Economic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Model </a:t>
                      </a:r>
                      <a:r>
                        <a:rPr lang="en-US" baseline="0" dirty="0" err="1" smtClean="0">
                          <a:solidFill>
                            <a:sysClr val="windowText" lastClr="000000"/>
                          </a:solidFill>
                        </a:rPr>
                        <a:t>Emphasis</a:t>
                      </a:r>
                      <a:r>
                        <a:rPr lang="en-US" dirty="0" err="1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Socioeconomic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Emphasis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Quality of</a:t>
                      </a:r>
                      <a:r>
                        <a:rPr lang="en-US" baseline="0" dirty="0" smtClean="0"/>
                        <a:t> life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Exploitation</a:t>
                      </a:r>
                      <a:r>
                        <a:rPr lang="en-US" baseline="0" dirty="0" smtClean="0"/>
                        <a:t> of natural resources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Conservation</a:t>
                      </a:r>
                      <a:r>
                        <a:rPr lang="en-US" baseline="0" dirty="0" smtClean="0"/>
                        <a:t> of natural resources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Internal,</a:t>
                      </a:r>
                      <a:r>
                        <a:rPr lang="en-US" baseline="0" dirty="0" smtClean="0"/>
                        <a:t> market-based decisions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Market-based decisions with</a:t>
                      </a:r>
                      <a:r>
                        <a:rPr lang="en-US" baseline="0" dirty="0" smtClean="0"/>
                        <a:t> some community controls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Economic return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Balance of economic return and social</a:t>
                      </a:r>
                      <a:r>
                        <a:rPr lang="en-US" baseline="0" dirty="0" smtClean="0"/>
                        <a:t> return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Firm’s or manager’s interest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Firm’s and community’s interests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Minor</a:t>
                      </a:r>
                      <a:r>
                        <a:rPr lang="en-US" baseline="0" dirty="0" smtClean="0"/>
                        <a:t> role for government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Active government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14600" y="5638800"/>
            <a:ext cx="4693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Is there a middle ground?</a:t>
            </a:r>
            <a:endParaRPr lang="en-US" sz="2800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09570416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Pros and Cons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Social Responsibility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3733800" cy="4724400"/>
          </a:xfrm>
        </p:spPr>
        <p:txBody>
          <a:bodyPr/>
          <a:lstStyle/>
          <a:p>
            <a:r>
              <a:rPr lang="en-US" sz="2000" dirty="0" smtClean="0"/>
              <a:t>As a part of society, business can’t ignore social problems.</a:t>
            </a:r>
          </a:p>
          <a:p>
            <a:r>
              <a:rPr lang="en-US" sz="2000" dirty="0" smtClean="0"/>
              <a:t>Business has the means to tackle social problems.</a:t>
            </a:r>
          </a:p>
          <a:p>
            <a:r>
              <a:rPr lang="en-US" sz="2000" dirty="0" smtClean="0"/>
              <a:t>Addressing social problems can create a more stable environment.</a:t>
            </a:r>
          </a:p>
          <a:p>
            <a:r>
              <a:rPr lang="en-US" sz="2000" dirty="0" smtClean="0"/>
              <a:t>Socially-responsible decision making prevents government intervention.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00600" y="1981200"/>
            <a:ext cx="4114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 smtClean="0"/>
              <a:t>Businesses are primarily responsible to shareholders.</a:t>
            </a:r>
          </a:p>
          <a:p>
            <a:r>
              <a:rPr lang="en-US" sz="2000" dirty="0" smtClean="0"/>
              <a:t>Corporate time, money and talent should be used to create profit.</a:t>
            </a:r>
          </a:p>
          <a:p>
            <a:r>
              <a:rPr lang="en-US" sz="2000" dirty="0" smtClean="0"/>
              <a:t>Individual businesses can’t be expected to solve problems affecting society in general.</a:t>
            </a:r>
          </a:p>
          <a:p>
            <a:r>
              <a:rPr lang="en-US" sz="2000" dirty="0" smtClean="0"/>
              <a:t>Social issues are the problem of government officials elected for that purpose.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1463556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PRO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1463556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0902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4572000" cy="4343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Consumer Bill of Rights</a:t>
            </a:r>
          </a:p>
          <a:p>
            <a:r>
              <a:rPr lang="en-US" dirty="0" smtClean="0"/>
              <a:t>Right to Safety</a:t>
            </a:r>
          </a:p>
          <a:p>
            <a:r>
              <a:rPr lang="en-US" dirty="0" smtClean="0"/>
              <a:t>Right to be Informed</a:t>
            </a:r>
          </a:p>
          <a:p>
            <a:r>
              <a:rPr lang="en-US" dirty="0" smtClean="0"/>
              <a:t>Right to Choose</a:t>
            </a:r>
          </a:p>
          <a:p>
            <a:r>
              <a:rPr lang="en-US" dirty="0" smtClean="0"/>
              <a:t>Right to be Heard</a:t>
            </a:r>
          </a:p>
          <a:p>
            <a:r>
              <a:rPr lang="en-US" dirty="0" smtClean="0"/>
              <a:t>Right to Consumer Education</a:t>
            </a:r>
          </a:p>
          <a:p>
            <a:r>
              <a:rPr lang="en-US" dirty="0" smtClean="0"/>
              <a:t>Right to Service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5" t="6008" r="7598" b="2176"/>
          <a:stretch/>
        </p:blipFill>
        <p:spPr bwMode="auto">
          <a:xfrm>
            <a:off x="5334000" y="1806645"/>
            <a:ext cx="3810000" cy="3321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" t="48595" r="91846" b="1491"/>
          <a:stretch/>
        </p:blipFill>
        <p:spPr bwMode="auto">
          <a:xfrm rot="5400000">
            <a:off x="8458825" y="4572625"/>
            <a:ext cx="98355" cy="1271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33089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Federal Legislation Protecting Consumers Since 1960</a:t>
            </a:r>
          </a:p>
        </p:txBody>
      </p:sp>
      <p:graphicFrame>
        <p:nvGraphicFramePr>
          <p:cNvPr id="22560" name="Group 3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319607"/>
              </p:ext>
            </p:extLst>
          </p:nvPr>
        </p:nvGraphicFramePr>
        <p:xfrm>
          <a:off x="1066800" y="1635606"/>
          <a:ext cx="7467600" cy="446039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68285"/>
                <a:gridCol w="4399315"/>
              </a:tblGrid>
              <a:tr h="912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Federal Hazardous Substances Labeling Act (1960)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Warning labels on toxic household chemicals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Kefauver-Harris Drug Amendments (1962)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Drug testing and labeling for both generic and trade names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Cigarette Labeling Act (1965)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Warning labels on packages and ads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2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Fair Packaging and Labeling Act (1966)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Labels on products sold across states must include net wt, ingredients, and mfg name/address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3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Motor Vehicle Safety Act (1966)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Standards for safer cars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Truth in Lending Act (1968)</a:t>
                      </a:r>
                    </a:p>
                  </a:txBody>
                  <a:tcPr marL="82973" marR="82973" marT="41487" marB="414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Finance charge disclosure in both dollars and annual percentage rates</a:t>
                      </a:r>
                    </a:p>
                  </a:txBody>
                  <a:tcPr marL="82973" marR="82973" marT="41487" marB="414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Major Federal Legislation Protecting Consumers </a:t>
            </a:r>
            <a:r>
              <a:rPr lang="en-US" sz="2000" b="0" dirty="0" smtClean="0"/>
              <a:t>(cont’d)</a:t>
            </a:r>
          </a:p>
        </p:txBody>
      </p:sp>
      <p:graphicFrame>
        <p:nvGraphicFramePr>
          <p:cNvPr id="23591" name="Group 3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5851475"/>
              </p:ext>
            </p:extLst>
          </p:nvPr>
        </p:nvGraphicFramePr>
        <p:xfrm>
          <a:off x="1219200" y="1639847"/>
          <a:ext cx="7239000" cy="453235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38746"/>
                <a:gridCol w="4400254"/>
              </a:tblGrid>
              <a:tr h="63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Credit Card Liability Act (1970)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Card holder liability limited to $50 per card; unsolicited cards stopped</a:t>
                      </a: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Fair Credit Reporting Act (1971)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Consumers can get credit reports and correct errors</a:t>
                      </a: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Consumer Product Safety Commission Act (1972)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Established an abbreviated procedure for registering certain generic drugs</a:t>
                      </a: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Fair Credit Billing Act (1974)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Consumer can challenge billing errors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Equal Credit Opportunity Act (1974)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Equal credit opportunities for males/females and single/married people</a:t>
                      </a: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6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Magnuson-Moss Warranty-Federal Trade Commission Act (1975)</a:t>
                      </a:r>
                    </a:p>
                  </a:txBody>
                  <a:tcPr marL="74591" marR="74591" marT="39021" marB="390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Minimum standards for written consumer warranties for products over $15</a:t>
                      </a:r>
                    </a:p>
                  </a:txBody>
                  <a:tcPr marL="74591" marR="74591" marT="39021" marB="390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Major Federal Legislation Protecting Consumers </a:t>
            </a:r>
            <a:r>
              <a:rPr lang="en-US" sz="2000" b="0" dirty="0" smtClean="0"/>
              <a:t>(cont’d)</a:t>
            </a:r>
          </a:p>
        </p:txBody>
      </p:sp>
      <p:graphicFrame>
        <p:nvGraphicFramePr>
          <p:cNvPr id="24614" name="Group 3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036014"/>
              </p:ext>
            </p:extLst>
          </p:nvPr>
        </p:nvGraphicFramePr>
        <p:xfrm>
          <a:off x="990600" y="1612702"/>
          <a:ext cx="7620000" cy="463569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236814"/>
                <a:gridCol w="4383186"/>
              </a:tblGrid>
              <a:tr h="9313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Amendments to Equal Credit Opportunity Act (1976, 1994)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Discrimination prohibited when granting credit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1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Fair Debt Collection Practices Act (1977)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Abusive collection practices by third parties outlawed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Nutrition Labeling and Education Act (1990)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FDA review of food labeling and packaging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35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Telephone Consumer Protection Act (1991)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Automated dialing and prerecorded-voice calling prohibited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13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Consumer Credit Reporting Reform Act (1997)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Credit issuers are responsible for accurate credit data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96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Children’s Online Privacy Protection Act (2000)</a:t>
                      </a:r>
                    </a:p>
                  </a:txBody>
                  <a:tcPr marL="80920" marR="80920" marT="42333" marB="423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Parents control info collected from kids; commercial websites protect child info</a:t>
                      </a:r>
                    </a:p>
                  </a:txBody>
                  <a:tcPr marL="80920" marR="80920" marT="42333" marB="423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Major Federal Legislation Protecting Consumers </a:t>
            </a:r>
            <a:r>
              <a:rPr lang="en-US" sz="2000" b="0" dirty="0" smtClean="0"/>
              <a:t>(cont’d)</a:t>
            </a:r>
          </a:p>
        </p:txBody>
      </p:sp>
      <p:graphicFrame>
        <p:nvGraphicFramePr>
          <p:cNvPr id="25617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340527"/>
              </p:ext>
            </p:extLst>
          </p:nvPr>
        </p:nvGraphicFramePr>
        <p:xfrm>
          <a:off x="838200" y="1838684"/>
          <a:ext cx="8001000" cy="219991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171568"/>
                <a:gridCol w="4829432"/>
              </a:tblGrid>
              <a:tr h="663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Not Call Implementation Act (2003)</a:t>
                      </a:r>
                    </a:p>
                  </a:txBody>
                  <a:tcPr marL="86497" marR="86497" marT="43249" marB="432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Directed the FCC and FTC to apply consistent rules on telemarketing</a:t>
                      </a:r>
                    </a:p>
                  </a:txBody>
                  <a:tcPr marL="86497" marR="86497" marT="43249" marB="432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9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Credit Card Accountability, Responsibility, and Disclosure Act (2009)</a:t>
                      </a:r>
                    </a:p>
                  </a:txBody>
                  <a:tcPr marL="86497" marR="86497" marT="43249" marB="432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Provided the most sweeping changes in credit card protections since the Truth in Lending Act of 1968</a:t>
                      </a:r>
                    </a:p>
                  </a:txBody>
                  <a:tcPr marL="86497" marR="86497" marT="43249" marB="432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44196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Which federal legislation has had the biggest impact on your life?</a:t>
            </a:r>
            <a:endParaRPr lang="en-US" sz="2800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Employment Practices</a:t>
            </a:r>
          </a:p>
        </p:txBody>
      </p:sp>
      <p:sp>
        <p:nvSpPr>
          <p:cNvPr id="84994" name="Rectangle 42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696200" cy="4525963"/>
          </a:xfrm>
        </p:spPr>
        <p:txBody>
          <a:bodyPr/>
          <a:lstStyle/>
          <a:p>
            <a:pPr eaLnBrk="1" hangingPunct="1">
              <a:lnSpc>
                <a:spcPts val="3360"/>
              </a:lnSpc>
              <a:spcBef>
                <a:spcPts val="1872"/>
              </a:spcBef>
            </a:pPr>
            <a:r>
              <a:rPr lang="en-US" dirty="0" smtClean="0"/>
              <a:t>A number of </a:t>
            </a:r>
            <a:br>
              <a:rPr lang="en-US" dirty="0" smtClean="0"/>
            </a:br>
            <a:r>
              <a:rPr lang="en-US" dirty="0" smtClean="0"/>
              <a:t>anti-discrimination </a:t>
            </a:r>
            <a:br>
              <a:rPr lang="en-US" dirty="0" smtClean="0"/>
            </a:br>
            <a:r>
              <a:rPr lang="en-US" dirty="0" smtClean="0"/>
              <a:t>laws were passed in </a:t>
            </a:r>
            <a:br>
              <a:rPr lang="en-US" dirty="0" smtClean="0"/>
            </a:br>
            <a:r>
              <a:rPr lang="en-US" dirty="0" smtClean="0"/>
              <a:t>the 1960s and 1970s </a:t>
            </a:r>
            <a:br>
              <a:rPr lang="en-US" dirty="0" smtClean="0"/>
            </a:br>
            <a:r>
              <a:rPr lang="en-US" dirty="0" smtClean="0"/>
              <a:t>but abuses still exist.</a:t>
            </a:r>
          </a:p>
          <a:p>
            <a:pPr>
              <a:lnSpc>
                <a:spcPts val="3360"/>
              </a:lnSpc>
              <a:spcBef>
                <a:spcPts val="1872"/>
              </a:spcBef>
            </a:pPr>
            <a:r>
              <a:rPr lang="en-US" dirty="0"/>
              <a:t>Equal Employment Opportunity Commission (EEOC</a:t>
            </a:r>
            <a:r>
              <a:rPr lang="en-US" dirty="0" smtClean="0"/>
              <a:t>) is the </a:t>
            </a:r>
            <a:r>
              <a:rPr lang="en-US" dirty="0"/>
              <a:t>federal agency empowered to investigate complaints of employment discrimination and to sue firms that practice </a:t>
            </a:r>
            <a:r>
              <a:rPr lang="en-US" dirty="0" smtClean="0"/>
              <a:t>it.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" name="Picture 2" descr="shutterstock_4679935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7"/>
          <a:stretch/>
        </p:blipFill>
        <p:spPr>
          <a:xfrm>
            <a:off x="4876800" y="1757868"/>
            <a:ext cx="4267200" cy="20832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62800" y="385445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YURI ARCURS/SHUTTERSTOCK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Practices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6200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87830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Practices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52" y="1371600"/>
            <a:ext cx="748124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23168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Employment Practices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5410200"/>
            <a:ext cx="693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Do you think there is still a need for Affirmative Action policies?</a:t>
            </a:r>
            <a:endParaRPr lang="en-US" sz="2800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00201"/>
            <a:ext cx="8305800" cy="3657600"/>
          </a:xfrm>
        </p:spPr>
        <p:txBody>
          <a:bodyPr/>
          <a:lstStyle/>
          <a:p>
            <a:pPr marL="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b="1" dirty="0"/>
              <a:t>Affirmative Action </a:t>
            </a:r>
            <a:r>
              <a:rPr lang="en-US" b="1" dirty="0" smtClean="0"/>
              <a:t>Programs</a:t>
            </a:r>
            <a:endParaRPr lang="en-US" b="1" dirty="0"/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Designed to increase the number of minority employees at all levels of an </a:t>
            </a:r>
            <a:r>
              <a:rPr lang="en-US" dirty="0" smtClean="0"/>
              <a:t>organization.</a:t>
            </a:r>
            <a:endParaRPr lang="en-US" dirty="0"/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Written plans are required for employers with federal contracts of more than $50,000 per </a:t>
            </a:r>
            <a:r>
              <a:rPr lang="en-US" dirty="0" smtClean="0"/>
              <a:t>year.</a:t>
            </a:r>
            <a:endParaRPr lang="en-US" dirty="0"/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Problems arise from the use of quotas and charges of reverse </a:t>
            </a:r>
            <a:r>
              <a:rPr lang="en-US" dirty="0" smtClean="0"/>
              <a:t>discrimination.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Employment Practices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24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Training programs for the hard-core </a:t>
            </a:r>
            <a:r>
              <a:rPr lang="en-US" b="1" dirty="0" smtClean="0"/>
              <a:t>unemployed</a:t>
            </a:r>
            <a:endParaRPr lang="en-US" b="1" dirty="0"/>
          </a:p>
          <a:p>
            <a:pPr>
              <a:spcBef>
                <a:spcPts val="1272"/>
              </a:spcBef>
            </a:pPr>
            <a:r>
              <a:rPr lang="en-US" dirty="0"/>
              <a:t>Hard-core </a:t>
            </a:r>
            <a:r>
              <a:rPr lang="en-US" dirty="0" smtClean="0"/>
              <a:t>unemployed</a:t>
            </a:r>
            <a:endParaRPr lang="en-US" dirty="0"/>
          </a:p>
          <a:p>
            <a:pPr lvl="1"/>
            <a:r>
              <a:rPr lang="en-US" dirty="0"/>
              <a:t>Workers with little education or vocational training and a long history of </a:t>
            </a:r>
            <a:r>
              <a:rPr lang="en-US" dirty="0" smtClean="0"/>
              <a:t>unemployment</a:t>
            </a:r>
            <a:endParaRPr lang="en-US" dirty="0"/>
          </a:p>
          <a:p>
            <a:pPr>
              <a:spcBef>
                <a:spcPts val="1872"/>
              </a:spcBef>
            </a:pPr>
            <a:r>
              <a:rPr lang="en-US" dirty="0"/>
              <a:t>National Alliance of Business (NAB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A joint business-government program to train the hard-core unemployed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Environmental Laws</a:t>
            </a:r>
          </a:p>
        </p:txBody>
      </p:sp>
      <p:graphicFrame>
        <p:nvGraphicFramePr>
          <p:cNvPr id="34861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884079"/>
              </p:ext>
            </p:extLst>
          </p:nvPr>
        </p:nvGraphicFramePr>
        <p:xfrm>
          <a:off x="990600" y="1638474"/>
          <a:ext cx="7620000" cy="460992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789464"/>
                <a:gridCol w="4830536"/>
              </a:tblGrid>
              <a:tr h="766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National Environmental Policy Act (1970)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Established EPA to enforce federal environmental laws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Clean Air Amendment (1970)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Automotive, aircraft, and factory emission standards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Water Quality Improvement Act (1970)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Strengthened water regulations; provided for large fines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Resource Recovery Act (1970)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Enlarged solid-waste disposal program; EPA enforcement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1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Water Pollution Control Act Amendment (1972)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Standards for cleaning navigable waters; elimination of harmful waste disposal by 1985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Noise Control Act (1972)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Standards for major sources of noise; EPA advises FAA on standards for planes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Clean Air Act Amendment (1977)</a:t>
                      </a:r>
                    </a:p>
                  </a:txBody>
                  <a:tcPr marL="81643" marR="81643" marT="40821" marB="408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New deadlines for cleaning up polluted areas; review of existing air quality standards</a:t>
                      </a:r>
                    </a:p>
                  </a:txBody>
                  <a:tcPr marL="81643" marR="81643" marT="40821" marB="408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7249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Major Environmental Laws </a:t>
            </a:r>
            <a:r>
              <a:rPr lang="en-US" sz="2000" b="0" dirty="0" smtClean="0"/>
              <a:t>(cont’d)</a:t>
            </a:r>
          </a:p>
        </p:txBody>
      </p:sp>
      <p:graphicFrame>
        <p:nvGraphicFramePr>
          <p:cNvPr id="35873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303996"/>
              </p:ext>
            </p:extLst>
          </p:nvPr>
        </p:nvGraphicFramePr>
        <p:xfrm>
          <a:off x="1066800" y="1632275"/>
          <a:ext cx="7391400" cy="461612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970733"/>
                <a:gridCol w="4420667"/>
              </a:tblGrid>
              <a:tr h="61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Resource Conservation and Recovery Act (1984)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Federal regulation of potentially dangerous solid-waste disposal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6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Clean Air Act Amendment (1987)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National air-quality standard for ozone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Oil Pollution Act (1990)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Expanded oil spill prevention and response activities; established the Oil Spill Liability Trust Fund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Clean Air Act Amendments (1990)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Motor vehicles must be equipped with onboard systems to control about 90% of refueling vapors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Food Quality Protection Act (1996)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Required a new safety standard (reasonable certainty of no harm) for all pesticides used on foods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4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American Recovery and Reinvestment Act (2009)</a:t>
                      </a:r>
                    </a:p>
                  </a:txBody>
                  <a:tcPr marL="78493" marR="78493" marT="39246" marB="392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$7.22 billion to EPA to protect/ promote “green” jobs, healthier environment</a:t>
                      </a:r>
                    </a:p>
                  </a:txBody>
                  <a:tcPr marL="78493" marR="78493" marT="39246" marB="392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51192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Concern for the Environment</a:t>
            </a:r>
            <a:endParaRPr lang="en-US" sz="2400" b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600200"/>
            <a:ext cx="5943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Water pollution</a:t>
            </a:r>
          </a:p>
          <a:p>
            <a:r>
              <a:rPr lang="en-US" sz="2400" dirty="0"/>
              <a:t>Water quality has improved in recent years, but high levels of toxic pollutants are still found in some </a:t>
            </a:r>
            <a:r>
              <a:rPr lang="en-US" sz="2400" dirty="0" smtClean="0"/>
              <a:t>waters.</a:t>
            </a:r>
            <a:endParaRPr lang="en-US" sz="2400" dirty="0"/>
          </a:p>
          <a:p>
            <a:r>
              <a:rPr lang="en-US" sz="2400" dirty="0"/>
              <a:t>Pollutants threaten the health of both people and </a:t>
            </a:r>
            <a:r>
              <a:rPr lang="en-US" sz="2400" dirty="0" smtClean="0"/>
              <a:t>wildlife.</a:t>
            </a:r>
            <a:endParaRPr lang="en-US" sz="2400" dirty="0"/>
          </a:p>
          <a:p>
            <a:r>
              <a:rPr lang="en-US" sz="2400" dirty="0"/>
              <a:t>Cleanup is complicated and costly because of runoff and toxic </a:t>
            </a:r>
            <a:r>
              <a:rPr lang="en-US" sz="2400" dirty="0" smtClean="0"/>
              <a:t>contamination.</a:t>
            </a:r>
            <a:endParaRPr lang="en-US" sz="2400" dirty="0"/>
          </a:p>
          <a:p>
            <a:r>
              <a:rPr lang="en-US" sz="2400" dirty="0"/>
              <a:t>Acid rain from sulfur emissions of industrial smokestacks is contributing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to </a:t>
            </a:r>
            <a:r>
              <a:rPr lang="en-US" sz="2400" dirty="0"/>
              <a:t>the deterioration of coastal waters, lakes, and marine </a:t>
            </a:r>
            <a:r>
              <a:rPr lang="en-US" sz="2400" dirty="0" smtClean="0"/>
              <a:t>life.</a:t>
            </a:r>
            <a:endParaRPr lang="en-US" dirty="0"/>
          </a:p>
        </p:txBody>
      </p:sp>
      <p:pic>
        <p:nvPicPr>
          <p:cNvPr id="3" name="Picture 2" descr="shutterstock_10692650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/>
          <a:stretch/>
        </p:blipFill>
        <p:spPr>
          <a:xfrm>
            <a:off x="6627244" y="1676400"/>
            <a:ext cx="2516755" cy="43872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62800" y="6073775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SPIRITOFAMERICA/SHUTTERSTOCK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utterstock_10087277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2" r="24916"/>
          <a:stretch/>
        </p:blipFill>
        <p:spPr>
          <a:xfrm>
            <a:off x="6472514" y="1600200"/>
            <a:ext cx="2671486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Concern for the Environment </a:t>
            </a:r>
            <a:r>
              <a:rPr lang="en-US" sz="2000" b="0" dirty="0"/>
              <a:t>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5486400" cy="487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Air pollution</a:t>
            </a:r>
          </a:p>
          <a:p>
            <a:pPr>
              <a:lnSpc>
                <a:spcPts val="2880"/>
              </a:lnSpc>
            </a:pPr>
            <a:r>
              <a:rPr lang="en-US" sz="2400" dirty="0"/>
              <a:t>Carbon dioxide emissions in the upper atmosphere are contributing to global </a:t>
            </a:r>
            <a:r>
              <a:rPr lang="en-US" sz="2400" dirty="0" smtClean="0"/>
              <a:t>warming.</a:t>
            </a:r>
            <a:endParaRPr lang="en-US" sz="2400" dirty="0"/>
          </a:p>
          <a:p>
            <a:pPr>
              <a:lnSpc>
                <a:spcPts val="2880"/>
              </a:lnSpc>
            </a:pPr>
            <a:r>
              <a:rPr lang="en-US" sz="2400" dirty="0"/>
              <a:t>Carbon monoxide and hydrocarbons emitted by motor vehicles and smoke and other pollutants emitted by manufacturing plants can be partially eliminated through pollution-control </a:t>
            </a:r>
            <a:r>
              <a:rPr lang="en-US" sz="2400" dirty="0" smtClean="0"/>
              <a:t>devices.</a:t>
            </a:r>
            <a:endParaRPr lang="en-US" sz="2400" dirty="0"/>
          </a:p>
          <a:p>
            <a:pPr>
              <a:lnSpc>
                <a:spcPts val="2880"/>
              </a:lnSpc>
            </a:pPr>
            <a:r>
              <a:rPr lang="en-US" sz="2400" dirty="0"/>
              <a:t>Weather and geography can contribute to air </a:t>
            </a:r>
            <a:r>
              <a:rPr lang="en-US" sz="2400" dirty="0" smtClean="0"/>
              <a:t>pollution.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4421" y="56388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M. SHCHERBYNA/SHUTTERSTOCK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098371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00200"/>
            <a:ext cx="7924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Land pollution</a:t>
            </a:r>
          </a:p>
          <a:p>
            <a:r>
              <a:rPr lang="en-US" sz="2200" dirty="0"/>
              <a:t>How </a:t>
            </a:r>
            <a:r>
              <a:rPr lang="en-US" sz="2200" dirty="0" smtClean="0"/>
              <a:t>do we </a:t>
            </a:r>
            <a:r>
              <a:rPr lang="en-US" sz="2200" dirty="0"/>
              <a:t>restore damaged or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contaminated </a:t>
            </a:r>
            <a:r>
              <a:rPr lang="en-US" sz="2200" dirty="0"/>
              <a:t>land and how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do we </a:t>
            </a:r>
            <a:r>
              <a:rPr lang="en-US" sz="2200" dirty="0"/>
              <a:t>protect unpolluted land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from </a:t>
            </a:r>
            <a:r>
              <a:rPr lang="en-US" sz="2200" dirty="0"/>
              <a:t>future </a:t>
            </a:r>
            <a:r>
              <a:rPr lang="en-US" sz="2200" dirty="0" smtClean="0"/>
              <a:t>damage?</a:t>
            </a:r>
            <a:endParaRPr lang="en-US" sz="2200" dirty="0"/>
          </a:p>
          <a:p>
            <a:r>
              <a:rPr lang="en-US" sz="2200" dirty="0"/>
              <a:t>Technology produces </a:t>
            </a:r>
            <a:br>
              <a:rPr lang="en-US" sz="2200" dirty="0"/>
            </a:br>
            <a:r>
              <a:rPr lang="en-US" sz="2200" dirty="0" smtClean="0"/>
              <a:t>chemical </a:t>
            </a:r>
            <a:r>
              <a:rPr lang="en-US" sz="2200" dirty="0"/>
              <a:t>and radioactive </a:t>
            </a:r>
            <a:r>
              <a:rPr lang="en-US" sz="2200" dirty="0" smtClean="0"/>
              <a:t>waste.</a:t>
            </a:r>
            <a:endParaRPr lang="en-US" sz="2200" dirty="0"/>
          </a:p>
          <a:p>
            <a:r>
              <a:rPr lang="en-US" sz="2200" dirty="0"/>
              <a:t>Shortage of landfill space for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waste </a:t>
            </a:r>
            <a:r>
              <a:rPr lang="en-US" sz="2200" dirty="0"/>
              <a:t>disposal and incinerators produce toxic </a:t>
            </a:r>
            <a:r>
              <a:rPr lang="en-US" sz="2200" dirty="0" smtClean="0"/>
              <a:t>ash.</a:t>
            </a:r>
            <a:endParaRPr lang="en-US" sz="2200" dirty="0"/>
          </a:p>
          <a:p>
            <a:r>
              <a:rPr lang="en-US" sz="2200" dirty="0"/>
              <a:t>Other causes of land pollution include strip-mining, nonselective cutting of forests, development of agriculture land for housing and </a:t>
            </a:r>
            <a:r>
              <a:rPr lang="en-US" sz="2200" dirty="0" smtClean="0"/>
              <a:t>industry.</a:t>
            </a:r>
            <a:endParaRPr lang="en-US" sz="2200" dirty="0"/>
          </a:p>
          <a:p>
            <a:r>
              <a:rPr lang="en-US" sz="2200" dirty="0"/>
              <a:t>The EPA has been criticized for its handling of the $1.6 billion Superfund created in 1980 by </a:t>
            </a:r>
            <a:r>
              <a:rPr lang="en-US" sz="2200" dirty="0" smtClean="0"/>
              <a:t>Congress.</a:t>
            </a:r>
            <a:endParaRPr lang="en-US" sz="2200" dirty="0"/>
          </a:p>
        </p:txBody>
      </p:sp>
      <p:sp>
        <p:nvSpPr>
          <p:cNvPr id="10547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Concern for the Environment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6" t="20035" r="17644" b="15797"/>
          <a:stretch/>
        </p:blipFill>
        <p:spPr bwMode="auto">
          <a:xfrm>
            <a:off x="5269913" y="1676400"/>
            <a:ext cx="3874087" cy="251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1" r="97058" b="412"/>
          <a:stretch/>
        </p:blipFill>
        <p:spPr bwMode="auto">
          <a:xfrm rot="5400000">
            <a:off x="8306140" y="3491679"/>
            <a:ext cx="133168" cy="152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Concern for the Environment </a:t>
            </a:r>
            <a:r>
              <a:rPr lang="en-US" sz="2000" b="0" dirty="0" smtClean="0"/>
              <a:t>(cont’d)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24000"/>
            <a:ext cx="7543800" cy="502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Noise pollution</a:t>
            </a:r>
          </a:p>
          <a:p>
            <a:pPr>
              <a:lnSpc>
                <a:spcPts val="3160"/>
              </a:lnSpc>
              <a:spcBef>
                <a:spcPts val="1272"/>
              </a:spcBef>
            </a:pPr>
            <a:r>
              <a:rPr lang="en-US" dirty="0"/>
              <a:t>Excessive noise can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 </a:t>
            </a:r>
            <a:r>
              <a:rPr lang="en-US" dirty="0"/>
              <a:t>physical </a:t>
            </a:r>
            <a:r>
              <a:rPr lang="en-US" dirty="0" smtClean="0"/>
              <a:t>harm.</a:t>
            </a:r>
            <a:endParaRPr lang="en-US" dirty="0"/>
          </a:p>
          <a:p>
            <a:pPr>
              <a:lnSpc>
                <a:spcPts val="3160"/>
              </a:lnSpc>
              <a:spcBef>
                <a:spcPts val="1272"/>
              </a:spcBef>
            </a:pPr>
            <a:r>
              <a:rPr lang="en-US" dirty="0"/>
              <a:t>Noise levels can be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reduced </a:t>
            </a:r>
            <a:r>
              <a:rPr lang="en-US" dirty="0"/>
              <a:t>by isolating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source of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noise </a:t>
            </a:r>
            <a:r>
              <a:rPr lang="en-US" dirty="0"/>
              <a:t>or modifying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machinery </a:t>
            </a:r>
            <a:r>
              <a:rPr lang="en-US" dirty="0"/>
              <a:t>and </a:t>
            </a:r>
            <a:r>
              <a:rPr lang="en-US" dirty="0" smtClean="0"/>
              <a:t>equipment.</a:t>
            </a:r>
            <a:endParaRPr lang="en-US" dirty="0"/>
          </a:p>
          <a:p>
            <a:pPr>
              <a:lnSpc>
                <a:spcPts val="3160"/>
              </a:lnSpc>
              <a:spcBef>
                <a:spcPts val="1272"/>
              </a:spcBef>
            </a:pPr>
            <a:r>
              <a:rPr lang="en-US" dirty="0"/>
              <a:t>Noise Control Act of 1972 established noise emission standards for aircraft, railroads, and interstate motor </a:t>
            </a:r>
            <a:r>
              <a:rPr lang="en-US" dirty="0" smtClean="0"/>
              <a:t>carriers.</a:t>
            </a:r>
            <a:endParaRPr lang="en-US" dirty="0"/>
          </a:p>
        </p:txBody>
      </p:sp>
      <p:pic>
        <p:nvPicPr>
          <p:cNvPr id="3" name="Picture 2" descr="shutterstock_7113300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198" y="1676400"/>
            <a:ext cx="4448802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93098" y="46482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 smtClean="0">
                <a:solidFill>
                  <a:srgbClr val="B3B3B3"/>
                </a:solidFill>
                <a:latin typeface="Trebuchet MS"/>
                <a:cs typeface="Trebuchet MS"/>
              </a:rPr>
              <a:t>© TOMAS SEREDA/SHUTTERSTOCK</a:t>
            </a:r>
            <a:endParaRPr lang="en-US" sz="600" kern="0" spc="50" dirty="0">
              <a:solidFill>
                <a:srgbClr val="B3B3B3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Who Should Pay for a Clean Environment?</a:t>
            </a:r>
          </a:p>
        </p:txBody>
      </p:sp>
      <p:sp>
        <p:nvSpPr>
          <p:cNvPr id="110594" name="Rectangle 9"/>
          <p:cNvSpPr>
            <a:spLocks noGrp="1" noChangeArrowheads="1"/>
          </p:cNvSpPr>
          <p:nvPr>
            <p:ph idx="1"/>
          </p:nvPr>
        </p:nvSpPr>
        <p:spPr>
          <a:xfrm>
            <a:off x="838200" y="1570037"/>
            <a:ext cx="8229600" cy="4525963"/>
          </a:xfrm>
        </p:spPr>
        <p:txBody>
          <a:bodyPr/>
          <a:lstStyle/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Governments and businesses spend billions annually </a:t>
            </a:r>
            <a:br>
              <a:rPr lang="en-US" sz="2400" dirty="0" smtClean="0"/>
            </a:br>
            <a:r>
              <a:rPr lang="en-US" sz="2400" dirty="0" smtClean="0"/>
              <a:t>to reduce pollution.</a:t>
            </a:r>
          </a:p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Much of the money required is supposed to come from already depressed industries.</a:t>
            </a:r>
          </a:p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A few firms have discovered it is cheaper to pay a fine than to install equipment for pollution control.</a:t>
            </a:r>
          </a:p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Many business leaders say tax money should be used because business is not the only source of pollution.</a:t>
            </a:r>
          </a:p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Environmentalists say the cost is an expense of doing business.</a:t>
            </a:r>
          </a:p>
          <a:p>
            <a:pPr eaLnBrk="1" hangingPunct="1">
              <a:lnSpc>
                <a:spcPct val="85000"/>
              </a:lnSpc>
              <a:spcAft>
                <a:spcPts val="500"/>
              </a:spcAft>
            </a:pPr>
            <a:r>
              <a:rPr lang="en-US" sz="2400" dirty="0" smtClean="0"/>
              <a:t>Consumers will probably pay a large part of the costs—either as taxes or in the form of higher prices.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76400"/>
            <a:ext cx="5791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>
                <a:solidFill>
                  <a:srgbClr val="000000"/>
                </a:solidFill>
                <a:latin typeface="Bookman Old Style"/>
                <a:cs typeface="Bookman Old Style"/>
              </a:rPr>
              <a:t>Do government regulations regarding the environment limit business and economic growth?</a:t>
            </a:r>
            <a:endParaRPr lang="en-US" i="1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 descr="http://news.thomasnet.com/green_clean/wp-content/uploads/2012/06/e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352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50959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Implementing a Program of </a:t>
            </a:r>
            <a:br>
              <a:rPr lang="en-US" dirty="0" smtClean="0"/>
            </a:br>
            <a:r>
              <a:rPr lang="en-US" dirty="0" smtClean="0"/>
              <a:t>Social Responsibility</a:t>
            </a:r>
          </a:p>
        </p:txBody>
      </p:sp>
      <p:sp>
        <p:nvSpPr>
          <p:cNvPr id="112642" name="Rectangle 9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525963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000000"/>
                </a:solidFill>
              </a:rPr>
              <a:t>Developing a program of social responsibility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Secure the commitment of top executives.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Plan the program.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Appoint top-level executive as director to implement the plan.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Prepare a social audit--</a:t>
            </a:r>
          </a:p>
          <a:p>
            <a:pPr lvl="2" eaLnBrk="1" hangingPunct="1">
              <a:spcAft>
                <a:spcPts val="120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A comprehensive report of what the organization has done and is doing with regard to social issues that affect it.</a:t>
            </a:r>
          </a:p>
          <a:p>
            <a:pPr eaLnBrk="1" hangingPunct="1"/>
            <a:r>
              <a:rPr lang="en-US" sz="2400" b="1" dirty="0" smtClean="0">
                <a:solidFill>
                  <a:srgbClr val="000000"/>
                </a:solidFill>
              </a:rPr>
              <a:t>Funding the program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Pass program costs on to consumers as higher prices.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Absorb the program costs as a business expense.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Seek tax reductions or other incentives.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2 • </a:t>
            </a:r>
            <a:fld id="{EDFB93E4-638C-3348-855D-DC1780F5DC2C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Being Ethical and Socially Responsible&amp;quot;&quot;/&gt;&lt;property id=&quot;20307&quot; value=&quot;336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Learning Objectives (cont’d)&amp;quot;&quot;/&gt;&lt;property id=&quot;20307&quot; value=&quot;267&quot;/&gt;&lt;/object&gt;&lt;object type=&quot;3&quot; unique_id=&quot;10007&quot;&gt;&lt;property id=&quot;20148&quot; value=&quot;5&quot;/&gt;&lt;property id=&quot;20300&quot; value=&quot;Slide 4 - &amp;quot;Inside Business – Panera Cares&amp;quot;&quot;/&gt;&lt;property id=&quot;20307&quot; value=&quot;364&quot;/&gt;&lt;/object&gt;&lt;object type=&quot;3&quot; unique_id=&quot;10008&quot;&gt;&lt;property id=&quot;20148&quot; value=&quot;5&quot;/&gt;&lt;property id=&quot;20300&quot; value=&quot;Slide 5 - &amp;quot;Business Ethics&amp;quot;&quot;/&gt;&lt;property id=&quot;20307&quot; value=&quot;365&quot;/&gt;&lt;/object&gt;&lt;object type=&quot;3&quot; unique_id=&quot;10009&quot;&gt;&lt;property id=&quot;20148&quot; value=&quot;5&quot;/&gt;&lt;property id=&quot;20300&quot; value=&quot;Slide 6 - &amp;quot;Employee Privacy&amp;quot;&quot;/&gt;&lt;property id=&quot;20307&quot; value=&quot;363&quot;/&gt;&lt;/object&gt;&lt;object type=&quot;3&quot; unique_id=&quot;10010&quot;&gt;&lt;property id=&quot;20148&quot; value=&quot;5&quot;/&gt;&lt;property id=&quot;20300&quot; value=&quot;Slide 7 - &amp;quot;Ethical Issues&amp;quot;&quot;/&gt;&lt;property id=&quot;20307&quot; value=&quot;270&quot;/&gt;&lt;/object&gt;&lt;object type=&quot;3&quot; unique_id=&quot;10011&quot;&gt;&lt;property id=&quot;20148&quot; value=&quot;5&quot;/&gt;&lt;property id=&quot;20300&quot; value=&quot;Slide 8 - &amp;quot;Factors Affecting Ethical Behavior&amp;quot;&quot;/&gt;&lt;property id=&quot;20307&quot; value=&quot;366&quot;/&gt;&lt;/object&gt;&lt;object type=&quot;3&quot; unique_id=&quot;10012&quot;&gt;&lt;property id=&quot;20148&quot; value=&quot;5&quot;/&gt;&lt;property id=&quot;20300&quot; value=&quot;Slide 9 - &amp;quot;Factors Affecting Ethical Behavior&amp;quot;&quot;/&gt;&lt;property id=&quot;20307&quot; value=&quot;271&quot;/&gt;&lt;/object&gt;&lt;object type=&quot;3&quot; unique_id=&quot;10013&quot;&gt;&lt;property id=&quot;20148&quot; value=&quot;5&quot;/&gt;&lt;property id=&quot;20300&quot; value=&quot;Slide 10 - &amp;quot;Factors Affecting Ethical Behavior (cont’d)&amp;quot;&quot;/&gt;&lt;property id=&quot;20307&quot; value=&quot;337&quot;/&gt;&lt;/object&gt;&lt;object type=&quot;3&quot; unique_id=&quot;10014&quot;&gt;&lt;property id=&quot;20148&quot; value=&quot;5&quot;/&gt;&lt;property id=&quot;20300&quot; value=&quot;Slide 11 - &amp;quot;Factors Affecting Ethical Behavior (cont’d)&amp;quot;&quot;/&gt;&lt;property id=&quot;20307&quot; value=&quot;367&quot;/&gt;&lt;/object&gt;&lt;object type=&quot;3&quot; unique_id=&quot;10015&quot;&gt;&lt;property id=&quot;20148&quot; value=&quot;5&quot;/&gt;&lt;property id=&quot;20300&quot; value=&quot;Slide 12 - &amp;quot;Encouraging Ethical Behavior&amp;quot;&quot;/&gt;&lt;property id=&quot;20307&quot; value=&quot;273&quot;/&gt;&lt;/object&gt;&lt;object type=&quot;3&quot; unique_id=&quot;10016&quot;&gt;&lt;property id=&quot;20148&quot; value=&quot;5&quot;/&gt;&lt;property id=&quot;20300&quot; value=&quot;Slide 13 - &amp;quot;Whistleblowers&amp;quot;&quot;/&gt;&lt;property id=&quot;20307&quot; value=&quot;368&quot;/&gt;&lt;/object&gt;&lt;object type=&quot;3&quot; unique_id=&quot;10017&quot;&gt;&lt;property id=&quot;20148&quot; value=&quot;5&quot;/&gt;&lt;property id=&quot;20300&quot; value=&quot;Slide 14 - &amp;quot;Social Responsibility&amp;quot;&quot;/&gt;&lt;property id=&quot;20307&quot; value=&quot;275&quot;/&gt;&lt;/object&gt;&lt;object type=&quot;3&quot; unique_id=&quot;10018&quot;&gt;&lt;property id=&quot;20148&quot; value=&quot;5&quot;/&gt;&lt;property id=&quot;20300&quot; value=&quot;Slide 15 - &amp;quot;Guidelines for Making Ethical Decisions&amp;quot;&quot;/&gt;&lt;property id=&quot;20307&quot; value=&quot;306&quot;/&gt;&lt;/object&gt;&lt;object type=&quot;3&quot; unique_id=&quot;10019&quot;&gt;&lt;property id=&quot;20148&quot; value=&quot;5&quot;/&gt;&lt;property id=&quot;20300&quot; value=&quot;Slide 16 - &amp;quot;Special Areas of Concern for&amp;#x0D;&amp;#x0A;Managerial Ethics&amp;quot;&quot;/&gt;&lt;property id=&quot;20307&quot; value=&quot;344&quot;/&gt;&lt;/object&gt;&lt;object type=&quot;3&quot; unique_id=&quot;10020&quot;&gt;&lt;property id=&quot;20148&quot; value=&quot;5&quot;/&gt;&lt;property id=&quot;20300&quot; value=&quot;Slide 17 - &amp;quot;Using the Internet&amp;quot;&quot;/&gt;&lt;property id=&quot;20307&quot; value=&quot;345&quot;/&gt;&lt;/object&gt;&lt;object type=&quot;3&quot; unique_id=&quot;10021&quot;&gt;&lt;property id=&quot;20148&quot; value=&quot;5&quot;/&gt;&lt;property id=&quot;20300&quot; value=&quot;Slide 18 - &amp;quot;Class Exercise&amp;quot;&quot;/&gt;&lt;property id=&quot;20307&quot; value=&quot;347&quot;/&gt;&lt;/object&gt;&lt;object type=&quot;3&quot; unique_id=&quot;10022&quot;&gt;&lt;property id=&quot;20148&quot; value=&quot;5&quot;/&gt;&lt;property id=&quot;20300&quot; value=&quot;Slide 19 - &amp;quot;Class Exercise (cont’d)&amp;quot;&quot;/&gt;&lt;property id=&quot;20307&quot; value=&quot;348&quot;/&gt;&lt;/object&gt;&lt;object type=&quot;3&quot; unique_id=&quot;10023&quot;&gt;&lt;property id=&quot;20148&quot; value=&quot;5&quot;/&gt;&lt;property id=&quot;20300&quot; value=&quot;Slide 20 - &amp;quot;Class Exercise (cont’d)&amp;quot;&quot;/&gt;&lt;property id=&quot;20307&quot; value=&quot;349&quot;/&gt;&lt;/object&gt;&lt;object type=&quot;3&quot; unique_id=&quot;10024&quot;&gt;&lt;property id=&quot;20148&quot; value=&quot;5&quot;/&gt;&lt;property id=&quot;20300&quot; value=&quot;Slide 21 - &amp;quot;The Evolution of Social &amp;#x0D;&amp;#x0A;Responsibility in Business&amp;quot;&quot;/&gt;&lt;property id=&quot;20307&quot; value=&quot;307&quot;/&gt;&lt;/object&gt;&lt;object type=&quot;3&quot; unique_id=&quot;10025&quot;&gt;&lt;property id=&quot;20148&quot; value=&quot;5&quot;/&gt;&lt;property id=&quot;20300&quot; value=&quot;Slide 22 - &amp;quot;Early Government  Regulations&amp;quot;&quot;/&gt;&lt;property id=&quot;20307&quot; value=&quot;309&quot;/&gt;&lt;/object&gt;&lt;object type=&quot;3&quot; unique_id=&quot;10026&quot;&gt;&lt;property id=&quot;20148&quot; value=&quot;5&quot;/&gt;&lt;property id=&quot;20300&quot; value=&quot;Slide 23 - &amp;quot;The Evolution of Social &amp;#x0D;&amp;#x0A;Responsibility in Business (cont’d)&amp;quot;&quot;/&gt;&lt;property id=&quot;20307&quot; value=&quot;310&quot;/&gt;&lt;/object&gt;&lt;object type=&quot;3&quot; unique_id=&quot;10027&quot;&gt;&lt;property id=&quot;20148&quot; value=&quot;5&quot;/&gt;&lt;property id=&quot;20300&quot; value=&quot;Slide 24 - &amp;quot;Two Views of Social Responsibility&amp;quot;&quot;/&gt;&lt;property id=&quot;20307&quot; value=&quot;277&quot;/&gt;&lt;/object&gt;&lt;object type=&quot;3&quot; unique_id=&quot;10028&quot;&gt;&lt;property id=&quot;20148&quot; value=&quot;5&quot;/&gt;&lt;property id=&quot;20300&quot; value=&quot;Slide 25 - &amp;quot;Two Views of Social Responsibility (cont’d)&amp;quot;&quot;/&gt;&lt;property id=&quot;20307&quot; value=&quot;279&quot;/&gt;&lt;/object&gt;&lt;object type=&quot;3&quot; unique_id=&quot;10029&quot;&gt;&lt;property id=&quot;20148&quot; value=&quot;5&quot;/&gt;&lt;property id=&quot;20300&quot; value=&quot;Slide 26 - &amp;quot;The Pros and Cons of Social Responsibility&amp;quot;&quot;/&gt;&lt;property id=&quot;20307&quot; value=&quot;283&quot;/&gt;&lt;/object&gt;&lt;object type=&quot;3&quot; unique_id=&quot;10030&quot;&gt;&lt;property id=&quot;20148&quot; value=&quot;5&quot;/&gt;&lt;property id=&quot;20300&quot; value=&quot;Slide 27 - &amp;quot;The Pros and Cons of &amp;#x0D;&amp;#x0A;Social Responsibility (cont’d)&amp;quot;&quot;/&gt;&lt;property id=&quot;20307&quot; value=&quot;284&quot;/&gt;&lt;/object&gt;&lt;object type=&quot;3&quot; unique_id=&quot;10031&quot;&gt;&lt;property id=&quot;20148&quot; value=&quot;5&quot;/&gt;&lt;property id=&quot;20300&quot; value=&quot;Slide 28 - &amp;quot;Consumerism&amp;quot;&quot;/&gt;&lt;property id=&quot;20307&quot; value=&quot;278&quot;/&gt;&lt;/object&gt;&lt;object type=&quot;3&quot; unique_id=&quot;10032&quot;&gt;&lt;property id=&quot;20148&quot; value=&quot;5&quot;/&gt;&lt;property id=&quot;20300&quot; value=&quot;Slide 29 - &amp;quot;Major Federal Legislation Protecting Consumers Since 1960&amp;quot;&quot;/&gt;&lt;property id=&quot;20307&quot; value=&quot;312&quot;/&gt;&lt;/object&gt;&lt;object type=&quot;3&quot; unique_id=&quot;10033&quot;&gt;&lt;property id=&quot;20148&quot; value=&quot;5&quot;/&gt;&lt;property id=&quot;20300&quot; value=&quot;Slide 30 - &amp;quot;Major Federal Legislation Protecting Consumers (cont’d)&amp;quot;&quot;/&gt;&lt;property id=&quot;20307&quot; value=&quot;313&quot;/&gt;&lt;/object&gt;&lt;object type=&quot;3&quot; unique_id=&quot;10034&quot;&gt;&lt;property id=&quot;20148&quot; value=&quot;5&quot;/&gt;&lt;property id=&quot;20300&quot; value=&quot;Slide 31 - &amp;quot;Major Federal Legislation Protecting Consumers (cont’d)&amp;quot;&quot;/&gt;&lt;property id=&quot;20307&quot; value=&quot;314&quot;/&gt;&lt;/object&gt;&lt;object type=&quot;3&quot; unique_id=&quot;10035&quot;&gt;&lt;property id=&quot;20148&quot; value=&quot;5&quot;/&gt;&lt;property id=&quot;20300&quot; value=&quot;Slide 32 - &amp;quot;Major Federal Legislation Protecting Consumers (cont’d)&amp;quot;&quot;/&gt;&lt;property id=&quot;20307&quot; value=&quot;315&quot;/&gt;&lt;/object&gt;&lt;object type=&quot;3&quot; unique_id=&quot;10036&quot;&gt;&lt;property id=&quot;20148&quot; value=&quot;5&quot;/&gt;&lt;property id=&quot;20300&quot; value=&quot;Slide 33 - &amp;quot;Employment Practices&amp;quot;&quot;/&gt;&lt;property id=&quot;20307&quot; value=&quot;281&quot;/&gt;&lt;/object&gt;&lt;object type=&quot;3&quot; unique_id=&quot;10037&quot;&gt;&lt;property id=&quot;20148&quot; value=&quot;5&quot;/&gt;&lt;property id=&quot;20300&quot; value=&quot;Slide 34 - &amp;quot;Employment Practices (cont’d)&amp;quot;&quot;/&gt;&lt;property id=&quot;20307&quot; value=&quot;286&quot;/&gt;&lt;/object&gt;&lt;object type=&quot;3&quot; unique_id=&quot;10038&quot;&gt;&lt;property id=&quot;20148&quot; value=&quot;5&quot;/&gt;&lt;property id=&quot;20300&quot; value=&quot;Slide 35 - &amp;quot;Employment Practices (cont’d)&amp;quot;&quot;/&gt;&lt;property id=&quot;20307&quot; value=&quot;287&quot;/&gt;&lt;/object&gt;&lt;object type=&quot;3&quot; unique_id=&quot;10039&quot;&gt;&lt;property id=&quot;20148&quot; value=&quot;5&quot;/&gt;&lt;property id=&quot;20300&quot; value=&quot;Slide 36 - &amp;quot;Concern for the Environment&amp;quot;&quot;/&gt;&lt;property id=&quot;20307&quot; value=&quot;288&quot;/&gt;&lt;/object&gt;&lt;object type=&quot;3&quot; unique_id=&quot;10040&quot;&gt;&lt;property id=&quot;20148&quot; value=&quot;5&quot;/&gt;&lt;property id=&quot;20300&quot; value=&quot;Slide 37 - &amp;quot;Major Environmental Laws&amp;quot;&quot;/&gt;&lt;property id=&quot;20307&quot; value=&quot;292&quot;/&gt;&lt;/object&gt;&lt;object type=&quot;3&quot; unique_id=&quot;10041&quot;&gt;&lt;property id=&quot;20148&quot; value=&quot;5&quot;/&gt;&lt;property id=&quot;20300&quot; value=&quot;Slide 38 - &amp;quot;Major Environmental Laws (cont’d)&amp;quot;&quot;/&gt;&lt;property id=&quot;20307&quot; value=&quot;318&quot;/&gt;&lt;/object&gt;&lt;object type=&quot;3&quot; unique_id=&quot;10042&quot;&gt;&lt;property id=&quot;20148&quot; value=&quot;5&quot;/&gt;&lt;property id=&quot;20300&quot; value=&quot;Slide 39 - &amp;quot;Concern for the Environment (cont’d)&amp;quot;&quot;/&gt;&lt;property id=&quot;20307&quot; value=&quot;289&quot;/&gt;&lt;/object&gt;&lt;object type=&quot;3&quot; unique_id=&quot;10043&quot;&gt;&lt;property id=&quot;20148&quot; value=&quot;5&quot;/&gt;&lt;property id=&quot;20300&quot; value=&quot;Slide 40 - &amp;quot;Concern for the Environment (cont’d)&amp;quot;&quot;/&gt;&lt;property id=&quot;20307&quot; value=&quot;319&quot;/&gt;&lt;/object&gt;&lt;object type=&quot;3&quot; unique_id=&quot;10044&quot;&gt;&lt;property id=&quot;20148&quot; value=&quot;5&quot;/&gt;&lt;property id=&quot;20300&quot; value=&quot;Slide 41 - &amp;quot;Concern for the Environment (cont’d)&amp;quot;&quot;/&gt;&lt;property id=&quot;20307&quot; value=&quot;290&quot;/&gt;&lt;/object&gt;&lt;object type=&quot;3&quot; unique_id=&quot;10045&quot;&gt;&lt;property id=&quot;20148&quot; value=&quot;5&quot;/&gt;&lt;property id=&quot;20300&quot; value=&quot;Slide 42 - &amp;quot;Concern for the Environment (cont’d)&amp;quot;&quot;/&gt;&lt;property id=&quot;20307&quot; value=&quot;321&quot;/&gt;&lt;/object&gt;&lt;object type=&quot;3&quot; unique_id=&quot;10046&quot;&gt;&lt;property id=&quot;20148&quot; value=&quot;5&quot;/&gt;&lt;property id=&quot;20300&quot; value=&quot;Slide 43 - &amp;quot;Who Should Pay for a Clean Environment?&amp;quot;&quot;/&gt;&lt;property id=&quot;20307&quot; value=&quot;295&quot;/&gt;&lt;/object&gt;&lt;object type=&quot;3&quot; unique_id=&quot;10047&quot;&gt;&lt;property id=&quot;20148&quot; value=&quot;5&quot;/&gt;&lt;property id=&quot;20300&quot; value=&quot;Slide 44 - &amp;quot;Implementing a Program of &amp;#x0D;&amp;#x0A;Social Responsibility&amp;quot;&quot;/&gt;&lt;property id=&quot;20307&quot; value=&quot;291&quot;/&gt;&lt;/object&gt;&lt;object type=&quot;3&quot; unique_id=&quot;10048&quot;&gt;&lt;property id=&quot;20148&quot; value=&quot;5&quot;/&gt;&lt;property id=&quot;20300&quot; value=&quot;Slide 45 - &amp;quot;Fortune’s Most Admired Companies &amp;quot;&quot;/&gt;&lt;property id=&quot;20307&quot; value=&quot;35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ide12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Pride12e.thmx</Template>
  <TotalTime>2042</TotalTime>
  <Words>2582</Words>
  <Application>Microsoft Office PowerPoint</Application>
  <PresentationFormat>On-screen Show (4:3)</PresentationFormat>
  <Paragraphs>413</Paragraphs>
  <Slides>44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Arial Black</vt:lpstr>
      <vt:lpstr>Arial Narrow</vt:lpstr>
      <vt:lpstr>Arial Narrow Bold</vt:lpstr>
      <vt:lpstr>Bookman Old Style</vt:lpstr>
      <vt:lpstr>Calibri</vt:lpstr>
      <vt:lpstr>Lucida Sans</vt:lpstr>
      <vt:lpstr>Times New Roman</vt:lpstr>
      <vt:lpstr>Trebuchet MS</vt:lpstr>
      <vt:lpstr>Wingdings</vt:lpstr>
      <vt:lpstr>Pride12e</vt:lpstr>
      <vt:lpstr>Being Ethical and Socially Responsible</vt:lpstr>
      <vt:lpstr>Learning Objectives</vt:lpstr>
      <vt:lpstr>Learning Objectives (cont’d)</vt:lpstr>
      <vt:lpstr>Business Ethics</vt:lpstr>
      <vt:lpstr>Employee Privacy</vt:lpstr>
      <vt:lpstr>Ethical Issues</vt:lpstr>
      <vt:lpstr>Factors Affecting Ethical Behavior (cont’d)</vt:lpstr>
      <vt:lpstr>Influencing Ethical Behavior</vt:lpstr>
      <vt:lpstr>Encouraging Ethical Behavior</vt:lpstr>
      <vt:lpstr>Guidelines for Making Ethical Decisions</vt:lpstr>
      <vt:lpstr>Social Responsibility</vt:lpstr>
      <vt:lpstr>Special Areas of Concern for Managerial Ethics</vt:lpstr>
      <vt:lpstr>Using the Internet</vt:lpstr>
      <vt:lpstr>CLASS EXERCISE How ethical is it?</vt:lpstr>
      <vt:lpstr>CLASS EXERCISE How ethical is it?</vt:lpstr>
      <vt:lpstr>CLASS EXERCISE How ethical is it?</vt:lpstr>
      <vt:lpstr>CLASS EXERCISE How ethical is it?</vt:lpstr>
      <vt:lpstr>The Evolution of Social  Responsibility in Business</vt:lpstr>
      <vt:lpstr>The Evolution of Social  Responsibility in Business</vt:lpstr>
      <vt:lpstr>The Great Depression and Beyond</vt:lpstr>
      <vt:lpstr>The Great Depression and Beyond</vt:lpstr>
      <vt:lpstr>Two Views of Social Responsibility</vt:lpstr>
      <vt:lpstr>Two Views of Social Responsibility (cont’d)</vt:lpstr>
      <vt:lpstr>Two Views of Social Responsibility (cont’d)</vt:lpstr>
      <vt:lpstr>The Pros and Cons  of Social Responsibility</vt:lpstr>
      <vt:lpstr>Consumerism</vt:lpstr>
      <vt:lpstr>Major Federal Legislation Protecting Consumers Since 1960</vt:lpstr>
      <vt:lpstr>Major Federal Legislation Protecting Consumers (cont’d)</vt:lpstr>
      <vt:lpstr>Major Federal Legislation Protecting Consumers (cont’d)</vt:lpstr>
      <vt:lpstr>Major Federal Legislation Protecting Consumers (cont’d)</vt:lpstr>
      <vt:lpstr>Employment Practices</vt:lpstr>
      <vt:lpstr>Employment Practices</vt:lpstr>
      <vt:lpstr>Employment Practices</vt:lpstr>
      <vt:lpstr>Employment Practices (cont’d)</vt:lpstr>
      <vt:lpstr>Employment Practices (cont’d)</vt:lpstr>
      <vt:lpstr>Major Environmental Laws</vt:lpstr>
      <vt:lpstr>Major Environmental Laws (cont’d)</vt:lpstr>
      <vt:lpstr>Concern for the Environment</vt:lpstr>
      <vt:lpstr>Concern for the Environment (cont’d)</vt:lpstr>
      <vt:lpstr>Concern for the Environment (cont’d)</vt:lpstr>
      <vt:lpstr>Concern for the Environment (cont’d)</vt:lpstr>
      <vt:lpstr>Who Should Pay for a Clean Environment?</vt:lpstr>
      <vt:lpstr>Environmental Regulations</vt:lpstr>
      <vt:lpstr>Implementing a Program of  Social Responsibility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Two</dc:title>
  <dc:creator>Tianna Tagami, Instructional Designer</dc:creator>
  <cp:lastModifiedBy>default</cp:lastModifiedBy>
  <cp:revision>216</cp:revision>
  <dcterms:modified xsi:type="dcterms:W3CDTF">2016-01-10T21:59:23Z</dcterms:modified>
</cp:coreProperties>
</file>